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91" r:id="rId3"/>
    <p:sldId id="326" r:id="rId4"/>
    <p:sldId id="348" r:id="rId5"/>
    <p:sldId id="375" r:id="rId6"/>
    <p:sldId id="349" r:id="rId7"/>
    <p:sldId id="358" r:id="rId8"/>
    <p:sldId id="350" r:id="rId9"/>
    <p:sldId id="356" r:id="rId10"/>
    <p:sldId id="357" r:id="rId11"/>
    <p:sldId id="345" r:id="rId12"/>
    <p:sldId id="378" r:id="rId13"/>
    <p:sldId id="365" r:id="rId14"/>
    <p:sldId id="366" r:id="rId15"/>
    <p:sldId id="385" r:id="rId16"/>
    <p:sldId id="383" r:id="rId17"/>
    <p:sldId id="384" r:id="rId18"/>
    <p:sldId id="336" r:id="rId19"/>
    <p:sldId id="330" r:id="rId20"/>
    <p:sldId id="340" r:id="rId21"/>
    <p:sldId id="341" r:id="rId22"/>
    <p:sldId id="342" r:id="rId23"/>
    <p:sldId id="388" r:id="rId24"/>
    <p:sldId id="391" r:id="rId25"/>
    <p:sldId id="392" r:id="rId26"/>
    <p:sldId id="386" r:id="rId27"/>
  </p:sldIdLst>
  <p:sldSz cx="9144000" cy="6858000" type="screen4x3"/>
  <p:notesSz cx="6662738" cy="9926638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1F1A60"/>
    <a:srgbClr val="008000"/>
    <a:srgbClr val="B3C6EB"/>
    <a:srgbClr val="FFFF00"/>
    <a:srgbClr val="3399FF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757" autoAdjust="0"/>
    <p:restoredTop sz="93854" autoAdjust="0"/>
  </p:normalViewPr>
  <p:slideViewPr>
    <p:cSldViewPr>
      <p:cViewPr varScale="1">
        <p:scale>
          <a:sx n="74" d="100"/>
          <a:sy n="74" d="100"/>
        </p:scale>
        <p:origin x="-10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75" d="100"/>
          <a:sy n="75" d="100"/>
        </p:scale>
        <p:origin x="-2142" y="792"/>
      </p:cViewPr>
      <p:guideLst>
        <p:guide orient="horz" pos="3127"/>
        <p:guide pos="209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9.xml"/><Relationship Id="rId3" Type="http://schemas.openxmlformats.org/officeDocument/2006/relationships/slide" Target="slides/slide4.xml"/><Relationship Id="rId7" Type="http://schemas.openxmlformats.org/officeDocument/2006/relationships/slide" Target="slides/slide9.xml"/><Relationship Id="rId2" Type="http://schemas.openxmlformats.org/officeDocument/2006/relationships/slide" Target="slides/slide3.xml"/><Relationship Id="rId1" Type="http://schemas.openxmlformats.org/officeDocument/2006/relationships/slide" Target="slides/slide1.xml"/><Relationship Id="rId6" Type="http://schemas.openxmlformats.org/officeDocument/2006/relationships/slide" Target="slides/slide8.xml"/><Relationship Id="rId5" Type="http://schemas.openxmlformats.org/officeDocument/2006/relationships/slide" Target="slides/slide7.xml"/><Relationship Id="rId4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4" Type="http://schemas.openxmlformats.org/officeDocument/2006/relationships/image" Target="../media/image2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860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9" tIns="45690" rIns="91379" bIns="4569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664" y="0"/>
            <a:ext cx="28860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9" tIns="45690" rIns="91379" bIns="4569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9750"/>
            <a:ext cx="28860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9" tIns="45690" rIns="91379" bIns="4569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664" y="9429750"/>
            <a:ext cx="28860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9" tIns="45690" rIns="91379" bIns="4569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E654D92-2012-44F9-813E-313B614D2BE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860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9" tIns="45690" rIns="91379" bIns="4569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5076" y="0"/>
            <a:ext cx="28860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9" tIns="45690" rIns="91379" bIns="4569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0900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1" y="4716463"/>
            <a:ext cx="5329238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9" tIns="45690" rIns="91379" bIns="456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8164"/>
            <a:ext cx="28860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9" tIns="45690" rIns="91379" bIns="4569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5076" y="9428164"/>
            <a:ext cx="28860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9" tIns="45690" rIns="91379" bIns="4569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12F82E1E-0619-4B35-AE59-3B26DCA79CE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0BBE3D-E6D9-491B-91D8-650C70AC88A0}" type="slidenum">
              <a:rPr lang="es-ES" smtClean="0">
                <a:latin typeface="Arial" pitchFamily="34" charset="0"/>
              </a:rPr>
              <a:pPr/>
              <a:t>0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EEE7DF-769D-4E1A-BDB7-D7461138DFE9}" type="slidenum">
              <a:rPr lang="es-ES" smtClean="0">
                <a:latin typeface="Arial" pitchFamily="34" charset="0"/>
              </a:rPr>
              <a:pPr/>
              <a:t>9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657" tIns="44329" rIns="88657" bIns="44329"/>
          <a:lstStyle/>
          <a:p>
            <a:pPr eaLnBrk="1" hangingPunct="1"/>
            <a:endParaRPr lang="en-GB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CDEAC5-4898-4FE3-B8A7-7FD5C23003E8}" type="slidenum">
              <a:rPr lang="es-ES"/>
              <a:pPr/>
              <a:t>11</a:t>
            </a:fld>
            <a:endParaRPr lang="es-ES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49313" y="742950"/>
            <a:ext cx="4965700" cy="37258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8154" y="4714122"/>
            <a:ext cx="4886431" cy="44680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E1F940-4A9F-475A-9EDF-76CCBEFF92F7}" type="slidenum">
              <a:rPr lang="es-ES"/>
              <a:pPr/>
              <a:t>14</a:t>
            </a:fld>
            <a:endParaRPr lang="es-ES"/>
          </a:p>
        </p:txBody>
      </p:sp>
      <p:sp>
        <p:nvSpPr>
          <p:cNvPr id="402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0900" y="744538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2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1" y="4716463"/>
            <a:ext cx="5329238" cy="44656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8657" tIns="44329" rIns="88657" bIns="44329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E1F940-4A9F-475A-9EDF-76CCBEFF92F7}" type="slidenum">
              <a:rPr lang="es-ES"/>
              <a:pPr/>
              <a:t>15</a:t>
            </a:fld>
            <a:endParaRPr lang="es-ES"/>
          </a:p>
        </p:txBody>
      </p:sp>
      <p:sp>
        <p:nvSpPr>
          <p:cNvPr id="402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0900" y="744538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2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1" y="4716463"/>
            <a:ext cx="5329238" cy="44656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8657" tIns="44329" rIns="88657" bIns="44329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E1F940-4A9F-475A-9EDF-76CCBEFF92F7}" type="slidenum">
              <a:rPr lang="es-ES"/>
              <a:pPr/>
              <a:t>16</a:t>
            </a:fld>
            <a:endParaRPr lang="es-ES"/>
          </a:p>
        </p:txBody>
      </p:sp>
      <p:sp>
        <p:nvSpPr>
          <p:cNvPr id="402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0900" y="744538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2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1" y="4716463"/>
            <a:ext cx="5329238" cy="44656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8657" tIns="44329" rIns="88657" bIns="44329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A670BF-7978-490F-ABEF-CEE47A3AB4ED}" type="slidenum">
              <a:rPr lang="es-ES" smtClean="0">
                <a:latin typeface="Arial" pitchFamily="34" charset="0"/>
              </a:rPr>
              <a:pPr/>
              <a:t>17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8770E4-B089-4A23-825A-FE9A0944BFF7}" type="slidenum">
              <a:rPr lang="es-ES" smtClean="0">
                <a:latin typeface="Arial" pitchFamily="34" charset="0"/>
              </a:rPr>
              <a:pPr/>
              <a:t>18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6125"/>
            <a:ext cx="4959350" cy="3721100"/>
          </a:xfrm>
          <a:solidFill>
            <a:srgbClr val="FFFFFF"/>
          </a:solidFill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716463"/>
            <a:ext cx="4884738" cy="44656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0963" tIns="45482" rIns="90963" bIns="45482"/>
          <a:lstStyle/>
          <a:p>
            <a:pPr eaLnBrk="1" hangingPunct="1"/>
            <a:endParaRPr lang="en-GB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A670BF-7978-490F-ABEF-CEE47A3AB4ED}" type="slidenum">
              <a:rPr lang="es-ES" smtClean="0">
                <a:latin typeface="Arial" pitchFamily="34" charset="0"/>
              </a:rPr>
              <a:pPr/>
              <a:t>19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A670BF-7978-490F-ABEF-CEE47A3AB4ED}" type="slidenum">
              <a:rPr lang="es-ES" smtClean="0">
                <a:latin typeface="Arial" pitchFamily="34" charset="0"/>
              </a:rPr>
              <a:pPr/>
              <a:t>20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A670BF-7978-490F-ABEF-CEE47A3AB4ED}" type="slidenum">
              <a:rPr lang="es-ES" smtClean="0">
                <a:latin typeface="Arial" pitchFamily="34" charset="0"/>
              </a:rPr>
              <a:pPr/>
              <a:t>21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A670BF-7978-490F-ABEF-CEE47A3AB4ED}" type="slidenum">
              <a:rPr lang="es-ES" smtClean="0">
                <a:latin typeface="Arial" pitchFamily="34" charset="0"/>
              </a:rPr>
              <a:pPr/>
              <a:t>1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F82E1E-0619-4B35-AE59-3B26DCA79CEE}" type="slidenum">
              <a:rPr lang="es-ES" smtClean="0"/>
              <a:pPr>
                <a:defRPr/>
              </a:pPr>
              <a:t>25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20C7D1-A9C1-42E5-BD59-E04F63CF12F8}" type="slidenum">
              <a:rPr lang="en-US"/>
              <a:pPr/>
              <a:t>2</a:t>
            </a:fld>
            <a:endParaRPr lang="en-US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Palatino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7AE5C1-DC7D-49FF-9F88-C292D60C3F48}" type="slidenum">
              <a:rPr lang="es-ES" smtClean="0">
                <a:latin typeface="Arial" pitchFamily="34" charset="0"/>
              </a:rPr>
              <a:pPr/>
              <a:t>3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6125"/>
            <a:ext cx="4959350" cy="3721100"/>
          </a:xfrm>
          <a:solidFill>
            <a:srgbClr val="FFFFFF"/>
          </a:solidFill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716463"/>
            <a:ext cx="4884738" cy="44656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0963" tIns="45482" rIns="90963" bIns="45482"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650BB4-9B11-4C8A-97C2-4C730CAFDDC0}" type="slidenum">
              <a:rPr lang="en-US"/>
              <a:pPr/>
              <a:t>4</a:t>
            </a:fld>
            <a:endParaRPr lang="en-US"/>
          </a:p>
        </p:txBody>
      </p:sp>
      <p:sp>
        <p:nvSpPr>
          <p:cNvPr id="262146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01B193-ABBC-4713-93EC-439E34F72D85}" type="slidenum">
              <a:rPr lang="es-ES"/>
              <a:pPr/>
              <a:t>5</a:t>
            </a:fld>
            <a:endParaRPr lang="es-ES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0900" y="746125"/>
            <a:ext cx="4960938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9000" y="4716463"/>
            <a:ext cx="4884738" cy="4464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158" tIns="45579" rIns="91158" bIns="45579"/>
          <a:lstStyle/>
          <a:p>
            <a:endParaRPr lang="es-E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CE8B64-AEEC-454D-8D3D-741216A86428}" type="slidenum">
              <a:rPr lang="es-ES" smtClean="0">
                <a:latin typeface="Arial" pitchFamily="34" charset="0"/>
              </a:rPr>
              <a:pPr/>
              <a:t>6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657" tIns="44329" rIns="88657" bIns="44329"/>
          <a:lstStyle/>
          <a:p>
            <a:pPr eaLnBrk="1" hangingPunct="1"/>
            <a:r>
              <a:rPr lang="es-ES" smtClean="0">
                <a:latin typeface="Arial" pitchFamily="34" charset="0"/>
              </a:rPr>
              <a:t>In terms of disgnosis ...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799ACF-1C25-454B-AFFD-31950DB873E9}" type="slidenum">
              <a:rPr lang="es-ES"/>
              <a:pPr/>
              <a:t>7</a:t>
            </a:fld>
            <a:endParaRPr lang="es-ES"/>
          </a:p>
        </p:txBody>
      </p:sp>
      <p:sp>
        <p:nvSpPr>
          <p:cNvPr id="36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0900" y="746125"/>
            <a:ext cx="4960938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9000" y="4716463"/>
            <a:ext cx="4884738" cy="4464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158" tIns="45579" rIns="91158" bIns="45579"/>
          <a:lstStyle/>
          <a:p>
            <a:endParaRPr lang="es-E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EFF7E0-F2FF-4020-8371-8E248D3C6F7F}" type="slidenum">
              <a:rPr lang="es-ES" smtClean="0">
                <a:latin typeface="Arial" pitchFamily="34" charset="0"/>
              </a:rPr>
              <a:pPr/>
              <a:t>8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5427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0900" y="746125"/>
            <a:ext cx="4960938" cy="3722688"/>
          </a:xfrm>
          <a:solidFill>
            <a:srgbClr val="FFFFFF"/>
          </a:solidFill>
          <a:ln/>
        </p:spPr>
      </p:sp>
      <p:sp>
        <p:nvSpPr>
          <p:cNvPr id="54276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889000" y="4716463"/>
            <a:ext cx="4884738" cy="446405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58" tIns="45579" rIns="91158" bIns="45579"/>
          <a:lstStyle/>
          <a:p>
            <a:pPr eaLnBrk="1" hangingPunct="1"/>
            <a:endParaRPr lang="es-ES" smtClean="0">
              <a:latin typeface="Arial" pitchFamily="34" charset="0"/>
            </a:endParaRPr>
          </a:p>
          <a:p>
            <a:pPr eaLnBrk="1" hangingPunct="1"/>
            <a:endParaRPr lang="es-E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inicio ita gen I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47750" y="1814513"/>
            <a:ext cx="7772400" cy="1470025"/>
          </a:xfrm>
        </p:spPr>
        <p:txBody>
          <a:bodyPr/>
          <a:lstStyle>
            <a:lvl1pPr algn="r">
              <a:defRPr sz="4000" b="1"/>
            </a:lvl1pPr>
          </a:lstStyle>
          <a:p>
            <a:r>
              <a:rPr lang="es-ES"/>
              <a:t>Haga clic para cambiar el estilo de título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419350" y="3716338"/>
            <a:ext cx="6400800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B92EB-FA5F-40FB-AFC9-AD43A51928AF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endParaRPr lang="en-GB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10350" y="0"/>
            <a:ext cx="2076450" cy="612616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076950" cy="612616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2A9EC-69D6-4E61-B6BE-7498DDF9033D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endParaRPr lang="en-GB"/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0"/>
            <a:ext cx="7427913" cy="78263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28153-398B-440F-8DE9-CB20330CC0D2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br>
              <a:rPr lang="es-ES"/>
            </a:br>
            <a:endParaRPr lang="en-GB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CDD97-8F67-46B9-BCDD-97AEA35DA6F0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endParaRPr lang="en-GB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53369-B69A-435E-BD3C-273CC2639C4B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endParaRPr lang="en-GB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761D6-BFB8-49BB-AA9B-D0123FB08A75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endParaRPr lang="en-GB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035A0-A0FE-4A33-9534-031B47670DFC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EMC: Electronics system  integration for HEP experiments</a:t>
            </a:r>
          </a:p>
          <a:p>
            <a:pPr>
              <a:defRPr/>
            </a:pPr>
            <a:r>
              <a:rPr lang="en-GB"/>
              <a:t>Santiago de Compostela,  4 Noviemebre 2009</a:t>
            </a:r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F1385-5A16-4ECE-84F3-6754DCDC5767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endParaRPr lang="en-GB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61DBA-987B-4B98-8F11-86D11C04E334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endParaRPr lang="en-GB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EE911-440C-45EF-8C66-9A4A639EC96A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endParaRPr lang="en-GB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45D90-B8B5-479C-A91D-05950137CF49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endParaRPr lang="en-GB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2" descr="fondo ita gen ITA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7427913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Transferencia energética por induccion	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Se basa en la transferencia energetica entro dos componenetes sin cables y a traves de un campo magnético variable.</a:t>
            </a:r>
          </a:p>
          <a:p>
            <a:pPr lvl="0"/>
            <a:r>
              <a:rPr lang="es-ES" smtClean="0"/>
              <a:t>Principio de funcionamiento</a:t>
            </a:r>
          </a:p>
          <a:p>
            <a:pPr lvl="1"/>
            <a:r>
              <a:rPr lang="es-ES" smtClean="0"/>
              <a:t>Teoria de la inducción electromagnética</a:t>
            </a:r>
          </a:p>
          <a:p>
            <a:pPr lvl="1"/>
            <a:r>
              <a:rPr lang="es-ES" smtClean="0"/>
              <a:t>Cuando el flujo magnético concatenado por una espira varía, se genera en ella una fuerza electromotriz conocida como fuerza electromotriz inducida.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24600"/>
            <a:ext cx="1295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EA7A2C23-CD82-46FD-9622-89D1B33C659D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05000" y="6324600"/>
            <a:ext cx="548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4" r:id="rId2"/>
    <p:sldLayoutId id="2147483695" r:id="rId3"/>
    <p:sldLayoutId id="2147483696" r:id="rId4"/>
    <p:sldLayoutId id="2147483704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5" r:id="rId12"/>
  </p:sldLayoutIdLst>
  <p:transition>
    <p:random/>
  </p:transition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rgbClr val="1F1A6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1F1A6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rgbClr val="1F1A6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1F1A6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rgbClr val="1F1A6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1F1A6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1F1A6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1F1A6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1F1A60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31.png"/><Relationship Id="rId10" Type="http://schemas.openxmlformats.org/officeDocument/2006/relationships/oleObject" Target="../embeddings/oleObject10.bin"/><Relationship Id="rId4" Type="http://schemas.openxmlformats.org/officeDocument/2006/relationships/image" Target="../media/image30.png"/><Relationship Id="rId9" Type="http://schemas.openxmlformats.org/officeDocument/2006/relationships/oleObject" Target="../embeddings/oleObject9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81000" y="4343400"/>
            <a:ext cx="8515350" cy="1470025"/>
          </a:xfrm>
        </p:spPr>
        <p:txBody>
          <a:bodyPr/>
          <a:lstStyle/>
          <a:p>
            <a:pPr eaLnBrk="1" hangingPunct="1"/>
            <a:r>
              <a:rPr lang="en-GB" sz="2400" b="0" dirty="0" smtClean="0"/>
              <a:t>Dr. </a:t>
            </a:r>
            <a:r>
              <a:rPr lang="en-GB" sz="2400" b="0" dirty="0" err="1" smtClean="0"/>
              <a:t>F.Arteche</a:t>
            </a:r>
            <a:r>
              <a:rPr lang="en-GB" sz="2400" b="0" dirty="0" smtClean="0"/>
              <a:t/>
            </a:r>
            <a:br>
              <a:rPr lang="en-GB" sz="2400" b="0" dirty="0" smtClean="0"/>
            </a:br>
            <a:r>
              <a:rPr lang="en-GB" sz="2400" b="0" dirty="0" err="1" smtClean="0"/>
              <a:t>Instituto</a:t>
            </a:r>
            <a:r>
              <a:rPr lang="en-GB" sz="2400" b="0" dirty="0" smtClean="0"/>
              <a:t> </a:t>
            </a:r>
            <a:r>
              <a:rPr lang="en-GB" sz="2400" b="0" dirty="0" err="1" smtClean="0"/>
              <a:t>Tecnológico</a:t>
            </a:r>
            <a:r>
              <a:rPr lang="en-GB" sz="2400" b="0" dirty="0" smtClean="0"/>
              <a:t> de Aragón (ITA)</a:t>
            </a:r>
          </a:p>
        </p:txBody>
      </p:sp>
      <p:sp>
        <p:nvSpPr>
          <p:cNvPr id="11267" name="Rectangle 6"/>
          <p:cNvSpPr>
            <a:spLocks noChangeArrowheads="1"/>
          </p:cNvSpPr>
          <p:nvPr/>
        </p:nvSpPr>
        <p:spPr bwMode="auto">
          <a:xfrm>
            <a:off x="457200" y="1966913"/>
            <a:ext cx="8515350" cy="174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 b="1" dirty="0" smtClean="0">
                <a:solidFill>
                  <a:srgbClr val="1F1A60"/>
                </a:solidFill>
              </a:rPr>
              <a:t>Belle II:</a:t>
            </a:r>
          </a:p>
          <a:p>
            <a:pPr algn="ctr"/>
            <a:r>
              <a:rPr lang="en-US" sz="4000" b="1" u="sng" dirty="0" smtClean="0">
                <a:solidFill>
                  <a:srgbClr val="1F1A60"/>
                </a:solidFill>
              </a:rPr>
              <a:t>Grounding and Electronics Integration Issues </a:t>
            </a:r>
            <a:endParaRPr lang="en-GB" sz="4000" b="1" u="sng" dirty="0">
              <a:solidFill>
                <a:srgbClr val="1F1A60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14 Imagen" descr="Presh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429000"/>
            <a:ext cx="4392488" cy="3024336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48680"/>
            <a:ext cx="434340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212725" y="762000"/>
            <a:ext cx="10064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29708" name="Rectangle 13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511480" cy="548680"/>
          </a:xfrm>
        </p:spPr>
        <p:txBody>
          <a:bodyPr/>
          <a:lstStyle/>
          <a:p>
            <a:pPr eaLnBrk="1" hangingPunct="1"/>
            <a:r>
              <a:rPr lang="en-US" sz="3200" b="1" u="sng" dirty="0" smtClean="0"/>
              <a:t>3. Noise susceptibility levels coordination.</a:t>
            </a:r>
            <a:endParaRPr lang="es-ES" sz="3200" b="1" u="sng" dirty="0" smtClean="0"/>
          </a:p>
        </p:txBody>
      </p:sp>
      <p:pic>
        <p:nvPicPr>
          <p:cNvPr id="14" name="Picture 1047" descr="CMDMtfch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548680"/>
            <a:ext cx="4488904" cy="3107985"/>
          </a:xfrm>
          <a:prstGeom prst="rect">
            <a:avLst/>
          </a:prstGeom>
          <a:noFill/>
        </p:spPr>
      </p:pic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4139952" y="3573016"/>
            <a:ext cx="5004048" cy="2736304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200" kern="0" dirty="0" smtClean="0">
                <a:solidFill>
                  <a:srgbClr val="1F1A60"/>
                </a:solidFill>
                <a:latin typeface="+mn-lt"/>
              </a:rPr>
              <a:t>Susceptibility levels to conducted noise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200" kern="0" dirty="0" smtClean="0">
                <a:solidFill>
                  <a:srgbClr val="1F1A60"/>
                </a:solidFill>
                <a:latin typeface="+mn-lt"/>
              </a:rPr>
              <a:t>Remark: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 smtClean="0">
                <a:solidFill>
                  <a:srgbClr val="1F1A60"/>
                </a:solidFill>
                <a:latin typeface="+mn-lt"/>
              </a:rPr>
              <a:t>The FEE is very sensitive at high frequency, above the amplifier bandwidth</a:t>
            </a:r>
          </a:p>
          <a:p>
            <a:pPr marL="1257300" lvl="2" indent="-342900">
              <a:spcBef>
                <a:spcPct val="20000"/>
              </a:spcBef>
              <a:buFontTx/>
              <a:buChar char="•"/>
              <a:defRPr/>
            </a:pPr>
            <a:r>
              <a:rPr lang="en-US" sz="1800" kern="0" dirty="0" smtClean="0">
                <a:solidFill>
                  <a:srgbClr val="1F1A60"/>
                </a:solidFill>
                <a:latin typeface="+mn-lt"/>
              </a:rPr>
              <a:t>The noise coupling path is important at HF.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1F1A6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699792" y="2636912"/>
            <a:ext cx="12168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u="sng" dirty="0" err="1" smtClean="0">
                <a:solidFill>
                  <a:srgbClr val="FF0000"/>
                </a:solidFill>
              </a:rPr>
              <a:t>Tracker</a:t>
            </a:r>
            <a:endParaRPr lang="es-ES" sz="2400" u="sng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7308304" y="908720"/>
            <a:ext cx="1007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u="sng" dirty="0" smtClean="0">
                <a:solidFill>
                  <a:srgbClr val="FF0000"/>
                </a:solidFill>
              </a:rPr>
              <a:t>HCAL</a:t>
            </a:r>
            <a:endParaRPr lang="es-ES" sz="2400" u="sng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1115616" y="3789040"/>
            <a:ext cx="1760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u="sng" dirty="0" smtClean="0">
                <a:solidFill>
                  <a:srgbClr val="FF0000"/>
                </a:solidFill>
              </a:rPr>
              <a:t>Pre-</a:t>
            </a:r>
            <a:r>
              <a:rPr lang="es-ES" sz="2400" u="sng" dirty="0" err="1" smtClean="0">
                <a:solidFill>
                  <a:srgbClr val="FF0000"/>
                </a:solidFill>
              </a:rPr>
              <a:t>shower</a:t>
            </a:r>
            <a:endParaRPr lang="es-ES" sz="2400" u="sng" dirty="0">
              <a:solidFill>
                <a:srgbClr val="FF0000"/>
              </a:solidFill>
            </a:endParaRPr>
          </a:p>
        </p:txBody>
      </p:sp>
      <p:sp>
        <p:nvSpPr>
          <p:cNvPr id="21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9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22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7704" y="6381329"/>
            <a:ext cx="5486400" cy="476672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0"/>
            <a:ext cx="8511480" cy="548680"/>
          </a:xfrm>
        </p:spPr>
        <p:txBody>
          <a:bodyPr/>
          <a:lstStyle/>
          <a:p>
            <a:pPr eaLnBrk="1" hangingPunct="1"/>
            <a:r>
              <a:rPr lang="en-US" sz="3200" b="1" u="sng" dirty="0" smtClean="0"/>
              <a:t>3. Noise susceptibility levels coordination.</a:t>
            </a:r>
            <a:endParaRPr lang="es-ES" sz="3200" b="1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4293096"/>
            <a:ext cx="8568952" cy="1872208"/>
          </a:xfrm>
        </p:spPr>
        <p:txBody>
          <a:bodyPr/>
          <a:lstStyle/>
          <a:p>
            <a:r>
              <a:rPr lang="en-US" dirty="0" smtClean="0"/>
              <a:t>The pre-shower FEE system showed poor results but they were in early stage of the design </a:t>
            </a:r>
          </a:p>
          <a:p>
            <a:pPr lvl="1"/>
            <a:r>
              <a:rPr lang="en-US" dirty="0" smtClean="0"/>
              <a:t>Corrective action were implemented…</a:t>
            </a:r>
          </a:p>
          <a:p>
            <a:pPr lvl="2"/>
            <a:r>
              <a:rPr lang="en-US" dirty="0" smtClean="0"/>
              <a:t>New  filtering.</a:t>
            </a:r>
          </a:p>
          <a:p>
            <a:r>
              <a:rPr lang="en-US" dirty="0" smtClean="0"/>
              <a:t>Allowed to identify the system that needed to improve the design</a:t>
            </a:r>
            <a:endParaRPr lang="en-US" dirty="0"/>
          </a:p>
        </p:txBody>
      </p:sp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476672"/>
            <a:ext cx="4968552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6672"/>
            <a:ext cx="500404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10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9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81328"/>
            <a:ext cx="5486400" cy="476672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476672"/>
            <a:ext cx="8735888" cy="6192688"/>
          </a:xfrm>
        </p:spPr>
        <p:txBody>
          <a:bodyPr/>
          <a:lstStyle/>
          <a:p>
            <a:r>
              <a:rPr lang="en-US" sz="2400" dirty="0" smtClean="0"/>
              <a:t>One of the most important noise sources in HEP are the switching power supplies.</a:t>
            </a:r>
          </a:p>
          <a:p>
            <a:r>
              <a:rPr lang="en-US" sz="2400" dirty="0" smtClean="0"/>
              <a:t>They  have EM emissions</a:t>
            </a:r>
          </a:p>
          <a:p>
            <a:pPr lvl="1"/>
            <a:r>
              <a:rPr lang="en-US" sz="2200" dirty="0" smtClean="0"/>
              <a:t>Radiated  </a:t>
            </a:r>
          </a:p>
          <a:p>
            <a:pPr lvl="1"/>
            <a:r>
              <a:rPr lang="en-US" sz="2200" dirty="0" smtClean="0"/>
              <a:t>Conducted Emissions  </a:t>
            </a:r>
          </a:p>
          <a:p>
            <a:r>
              <a:rPr lang="en-US" sz="2400" dirty="0" smtClean="0"/>
              <a:t>Frequency range</a:t>
            </a:r>
          </a:p>
          <a:p>
            <a:pPr lvl="1"/>
            <a:r>
              <a:rPr lang="en-US" sz="2200" dirty="0" smtClean="0"/>
              <a:t>Conducted emissions – few  kHz up to MHz</a:t>
            </a:r>
          </a:p>
          <a:p>
            <a:pPr lvl="1"/>
            <a:r>
              <a:rPr lang="en-US" sz="2200" dirty="0" smtClean="0"/>
              <a:t>Radiated emissions –MHz up to 1 GHz</a:t>
            </a:r>
          </a:p>
          <a:p>
            <a:r>
              <a:rPr lang="en-US" sz="2400" dirty="0" smtClean="0"/>
              <a:t>The spectra content is very close related to :</a:t>
            </a:r>
          </a:p>
          <a:p>
            <a:pPr lvl="1"/>
            <a:r>
              <a:rPr lang="en-US" sz="2200" dirty="0" smtClean="0"/>
              <a:t>Switching frequency </a:t>
            </a:r>
          </a:p>
          <a:p>
            <a:pPr lvl="1"/>
            <a:r>
              <a:rPr lang="en-US" sz="2200" dirty="0" smtClean="0"/>
              <a:t>Topology</a:t>
            </a:r>
            <a:endParaRPr lang="en-US" sz="2200" dirty="0"/>
          </a:p>
          <a:p>
            <a:r>
              <a:rPr lang="en-US" sz="2400" dirty="0" smtClean="0"/>
              <a:t>The emissions level of the power supply has to be coordinated:</a:t>
            </a:r>
          </a:p>
          <a:p>
            <a:pPr lvl="1"/>
            <a:r>
              <a:rPr lang="en-US" sz="2200" dirty="0" smtClean="0"/>
              <a:t>Sub-detector level</a:t>
            </a:r>
          </a:p>
          <a:p>
            <a:pPr lvl="1"/>
            <a:r>
              <a:rPr lang="en-US" sz="2200" dirty="0" smtClean="0"/>
              <a:t>Experiment level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7427913" cy="548680"/>
          </a:xfrm>
        </p:spPr>
        <p:txBody>
          <a:bodyPr/>
          <a:lstStyle/>
          <a:p>
            <a:pPr eaLnBrk="1" hangingPunct="1"/>
            <a:r>
              <a:rPr lang="en-US" sz="3200" b="1" u="sng" dirty="0" smtClean="0"/>
              <a:t>4. Noise emission level coordination.</a:t>
            </a:r>
            <a:endParaRPr lang="en-US" sz="3200" b="1" u="sng" dirty="0"/>
          </a:p>
        </p:txBody>
      </p:sp>
      <p:pic>
        <p:nvPicPr>
          <p:cNvPr id="65540" name="Picture 4" descr="C:\Documents and Settings\administrator\My Documents\My Pictures\200-j00-group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052736"/>
            <a:ext cx="2448272" cy="189724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11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51720" y="6381328"/>
            <a:ext cx="5339680" cy="476672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0"/>
            <a:ext cx="8511480" cy="620688"/>
          </a:xfrm>
        </p:spPr>
        <p:txBody>
          <a:bodyPr/>
          <a:lstStyle/>
          <a:p>
            <a:pPr eaLnBrk="1" hangingPunct="1"/>
            <a:r>
              <a:rPr lang="en-US" sz="3200" b="1" u="sng" dirty="0" smtClean="0"/>
              <a:t>4. Noise emission level coordination.</a:t>
            </a:r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464400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548680"/>
            <a:ext cx="475252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3356992"/>
            <a:ext cx="482453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683568" y="836712"/>
            <a:ext cx="12522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PS1</a:t>
            </a:r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4860032" y="836712"/>
            <a:ext cx="12522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PS2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2771800" y="3645024"/>
            <a:ext cx="12522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PS3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611560" y="2924944"/>
            <a:ext cx="6992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u="sng" dirty="0" smtClean="0"/>
              <a:t>ZCS</a:t>
            </a:r>
            <a:endParaRPr lang="es-ES" sz="2000" b="1" u="sng" dirty="0"/>
          </a:p>
        </p:txBody>
      </p:sp>
      <p:sp>
        <p:nvSpPr>
          <p:cNvPr id="11" name="10 CuadroTexto"/>
          <p:cNvSpPr txBox="1"/>
          <p:nvPr/>
        </p:nvSpPr>
        <p:spPr>
          <a:xfrm>
            <a:off x="2627784" y="5805264"/>
            <a:ext cx="5421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u="sng" dirty="0" smtClean="0"/>
              <a:t>HS</a:t>
            </a:r>
            <a:endParaRPr lang="es-ES" sz="2000" b="1" u="sng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588224" y="1412776"/>
            <a:ext cx="21499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u="sng" dirty="0" smtClean="0"/>
              <a:t>HS - </a:t>
            </a:r>
            <a:r>
              <a:rPr lang="es-ES" sz="2000" b="1" u="sng" dirty="0" err="1" smtClean="0"/>
              <a:t>Electroncis</a:t>
            </a:r>
            <a:endParaRPr lang="es-ES" sz="2000" b="1" u="sng" dirty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0" y="3573016"/>
            <a:ext cx="2483768" cy="295232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kern="0" dirty="0" smtClean="0">
                <a:solidFill>
                  <a:srgbClr val="1F1A60"/>
                </a:solidFill>
                <a:latin typeface="+mn-lt"/>
              </a:rPr>
              <a:t>All levels are compatible to its systems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 smtClean="0">
                <a:solidFill>
                  <a:srgbClr val="1F1A60"/>
                </a:solidFill>
                <a:latin typeface="+mn-lt"/>
              </a:rPr>
              <a:t>But they may be  not compatible among them.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 smtClean="0">
                <a:solidFill>
                  <a:srgbClr val="1F1A60"/>
                </a:solidFill>
                <a:latin typeface="+mn-lt"/>
              </a:rPr>
              <a:t>Different spectra content</a:t>
            </a:r>
          </a:p>
          <a:p>
            <a:pPr marL="800100" lvl="1" indent="-342900">
              <a:spcBef>
                <a:spcPct val="20000"/>
              </a:spcBef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1F1A6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6588224" y="3789040"/>
            <a:ext cx="2555776" cy="2376264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kern="0" dirty="0" smtClean="0">
                <a:solidFill>
                  <a:srgbClr val="1F1A60"/>
                </a:solidFill>
                <a:latin typeface="+mn-lt"/>
              </a:rPr>
              <a:t>Hard switching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 smtClean="0">
                <a:solidFill>
                  <a:srgbClr val="1F1A60"/>
                </a:solidFill>
                <a:latin typeface="+mn-lt"/>
              </a:rPr>
              <a:t>HF higher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 smtClean="0">
                <a:solidFill>
                  <a:srgbClr val="1F1A60"/>
                </a:solidFill>
                <a:latin typeface="+mn-lt"/>
              </a:rPr>
              <a:t>PS Electronics 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 smtClean="0">
                <a:solidFill>
                  <a:srgbClr val="1F1A60"/>
                </a:solidFill>
                <a:latin typeface="+mn-lt"/>
              </a:rPr>
              <a:t>Increases noise</a:t>
            </a:r>
          </a:p>
        </p:txBody>
      </p:sp>
      <p:sp>
        <p:nvSpPr>
          <p:cNvPr id="15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12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16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81328"/>
            <a:ext cx="5486400" cy="476672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7427913" cy="476672"/>
          </a:xfrm>
        </p:spPr>
        <p:txBody>
          <a:bodyPr/>
          <a:lstStyle/>
          <a:p>
            <a:pPr eaLnBrk="1" hangingPunct="1"/>
            <a:r>
              <a:rPr lang="en-US" sz="3200" b="1" u="sng" dirty="0" smtClean="0"/>
              <a:t>4. Noise emission level coordination.</a:t>
            </a:r>
            <a:endParaRPr lang="es-ES" sz="3200" b="1" u="sng" dirty="0" smtClean="0"/>
          </a:p>
        </p:txBody>
      </p:sp>
      <p:pic>
        <p:nvPicPr>
          <p:cNvPr id="27652" name="Picture 3" descr="D:\Fernando\TrackerITA\emissionsatTIFvs1PSunit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348880"/>
            <a:ext cx="807720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5975648" y="5517232"/>
            <a:ext cx="31683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000" dirty="0" smtClean="0"/>
              <a:t>PS2  (1 </a:t>
            </a:r>
            <a:r>
              <a:rPr lang="es-ES" sz="2000" dirty="0" err="1"/>
              <a:t>unit</a:t>
            </a:r>
            <a:r>
              <a:rPr lang="es-ES" sz="2000" dirty="0"/>
              <a:t> Vs 50 </a:t>
            </a:r>
            <a:r>
              <a:rPr lang="es-ES" sz="2000" dirty="0" err="1" smtClean="0"/>
              <a:t>units</a:t>
            </a:r>
            <a:r>
              <a:rPr lang="es-ES" sz="2000" dirty="0" smtClean="0"/>
              <a:t>)</a:t>
            </a:r>
            <a:endParaRPr lang="es-ES" sz="2000" dirty="0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1545035"/>
          </a:xfrm>
        </p:spPr>
        <p:txBody>
          <a:bodyPr/>
          <a:lstStyle/>
          <a:p>
            <a:r>
              <a:rPr lang="en-US" sz="2400" dirty="0" smtClean="0"/>
              <a:t>Several power supplies increases the noises</a:t>
            </a:r>
          </a:p>
          <a:p>
            <a:pPr lvl="1"/>
            <a:r>
              <a:rPr lang="en-US" sz="2200" dirty="0" smtClean="0"/>
              <a:t>Test on simple units may not guarantee the performance of final system and experiment</a:t>
            </a:r>
          </a:p>
          <a:p>
            <a:pPr lvl="1"/>
            <a:r>
              <a:rPr lang="en-US" sz="2200" dirty="0" smtClean="0"/>
              <a:t>It is necessary to define a safety margin between emission and susceptibility levels. </a:t>
            </a:r>
          </a:p>
          <a:p>
            <a:pPr lvl="1"/>
            <a:endParaRPr lang="es-ES" dirty="0"/>
          </a:p>
        </p:txBody>
      </p:sp>
      <p:sp>
        <p:nvSpPr>
          <p:cNvPr id="9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13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10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396875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6" name="Rectangle 8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3200" b="1" u="sng" dirty="0" smtClean="0"/>
              <a:t>5. Cabling coordination</a:t>
            </a:r>
            <a:endParaRPr lang="es-ES" sz="3200" b="1" u="sng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179512" y="692696"/>
            <a:ext cx="8517632" cy="5544616"/>
          </a:xfrm>
        </p:spPr>
        <p:txBody>
          <a:bodyPr/>
          <a:lstStyle/>
          <a:p>
            <a:r>
              <a:rPr lang="en-US" sz="2600" dirty="0" smtClean="0"/>
              <a:t>Belle II and any HEP experiment have a large amount of cables installed in a small volume. </a:t>
            </a:r>
          </a:p>
          <a:p>
            <a:r>
              <a:rPr lang="en-US" sz="2600" dirty="0" smtClean="0"/>
              <a:t>These cables are very different</a:t>
            </a:r>
          </a:p>
          <a:p>
            <a:pPr lvl="1"/>
            <a:r>
              <a:rPr lang="en-US" sz="2400" dirty="0" smtClean="0"/>
              <a:t>Voltages  -  LV (V ) to HV (kV)</a:t>
            </a:r>
          </a:p>
          <a:p>
            <a:pPr lvl="1"/>
            <a:r>
              <a:rPr lang="en-US" sz="2400" dirty="0" smtClean="0"/>
              <a:t>Currents -  Low currents (ma) to High Currents (several amps)</a:t>
            </a:r>
          </a:p>
          <a:p>
            <a:pPr lvl="1"/>
            <a:r>
              <a:rPr lang="en-US" sz="2400" dirty="0" smtClean="0"/>
              <a:t>Signal &amp; power </a:t>
            </a:r>
          </a:p>
          <a:p>
            <a:r>
              <a:rPr lang="en-US" sz="2600" dirty="0" smtClean="0"/>
              <a:t>Attention should be paid in the cabling coordination because it may lead to some integration problems .</a:t>
            </a:r>
          </a:p>
          <a:p>
            <a:pPr lvl="1"/>
            <a:r>
              <a:rPr lang="en-US" sz="2400" dirty="0" smtClean="0"/>
              <a:t>Interference phenomena </a:t>
            </a:r>
          </a:p>
          <a:p>
            <a:pPr lvl="2"/>
            <a:r>
              <a:rPr lang="en-US" sz="2200" dirty="0" smtClean="0"/>
              <a:t>High frequency </a:t>
            </a:r>
          </a:p>
          <a:p>
            <a:pPr lvl="1"/>
            <a:r>
              <a:rPr lang="en-US" sz="2400" dirty="0" smtClean="0"/>
              <a:t>Transient effect </a:t>
            </a:r>
          </a:p>
          <a:p>
            <a:pPr lvl="2"/>
            <a:r>
              <a:rPr lang="en-US" sz="2200" dirty="0" smtClean="0"/>
              <a:t>Low frequency phenomena – Destructive effects</a:t>
            </a:r>
          </a:p>
          <a:p>
            <a:endParaRPr lang="es-ES" dirty="0"/>
          </a:p>
        </p:txBody>
      </p:sp>
      <p:sp>
        <p:nvSpPr>
          <p:cNvPr id="9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14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10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4" name="Rectangle 6"/>
          <p:cNvSpPr>
            <a:spLocks noChangeArrowheads="1"/>
          </p:cNvSpPr>
          <p:nvPr/>
        </p:nvSpPr>
        <p:spPr bwMode="auto">
          <a:xfrm>
            <a:off x="251520" y="4437112"/>
            <a:ext cx="8534400" cy="180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 dirty="0" smtClean="0">
                <a:solidFill>
                  <a:srgbClr val="1F1A60"/>
                </a:solidFill>
              </a:rPr>
              <a:t>A transient phenomena in HV line may generate a transient in the LV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 dirty="0" smtClean="0">
                <a:solidFill>
                  <a:srgbClr val="1F1A60"/>
                </a:solidFill>
              </a:rPr>
              <a:t>Short circuit in HV lines – High current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 dirty="0" smtClean="0">
                <a:solidFill>
                  <a:srgbClr val="1F1A60"/>
                </a:solidFill>
              </a:rPr>
              <a:t>The HV capacitor is discharged</a:t>
            </a:r>
          </a:p>
          <a:p>
            <a:pPr marL="1257300" lvl="2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 dirty="0" smtClean="0">
                <a:solidFill>
                  <a:srgbClr val="1F1A60"/>
                </a:solidFill>
              </a:rPr>
              <a:t>HV PS reacts fast </a:t>
            </a:r>
          </a:p>
        </p:txBody>
      </p:sp>
      <p:sp>
        <p:nvSpPr>
          <p:cNvPr id="401416" name="Rectangle 8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153400" cy="609600"/>
          </a:xfrm>
          <a:noFill/>
          <a:ln/>
        </p:spPr>
        <p:txBody>
          <a:bodyPr/>
          <a:lstStyle/>
          <a:p>
            <a:r>
              <a:rPr lang="en-US" sz="3200" b="1" u="sng" dirty="0" smtClean="0"/>
              <a:t>5. Cabling coordination</a:t>
            </a:r>
            <a:endParaRPr lang="es-ES" sz="3200" b="1" u="sng" dirty="0"/>
          </a:p>
        </p:txBody>
      </p:sp>
      <p:pic>
        <p:nvPicPr>
          <p:cNvPr id="6" name="5 Imagen" descr="TrackercableH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620688"/>
            <a:ext cx="6804248" cy="3879850"/>
          </a:xfrm>
          <a:prstGeom prst="rect">
            <a:avLst/>
          </a:prstGeom>
        </p:spPr>
      </p:pic>
      <p:sp>
        <p:nvSpPr>
          <p:cNvPr id="9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15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10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4" name="Rectangle 6"/>
          <p:cNvSpPr>
            <a:spLocks noChangeArrowheads="1"/>
          </p:cNvSpPr>
          <p:nvPr/>
        </p:nvSpPr>
        <p:spPr bwMode="auto">
          <a:xfrm>
            <a:off x="0" y="548680"/>
            <a:ext cx="8763000" cy="129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 dirty="0" smtClean="0">
                <a:solidFill>
                  <a:srgbClr val="1F1A60"/>
                </a:solidFill>
              </a:rPr>
              <a:t>A </a:t>
            </a:r>
            <a:r>
              <a:rPr lang="en-GB" sz="2400" dirty="0" err="1" smtClean="0">
                <a:solidFill>
                  <a:srgbClr val="1F1A60"/>
                </a:solidFill>
              </a:rPr>
              <a:t>Pspice</a:t>
            </a:r>
            <a:r>
              <a:rPr lang="en-GB" sz="2400" dirty="0" smtClean="0">
                <a:solidFill>
                  <a:srgbClr val="1F1A60"/>
                </a:solidFill>
              </a:rPr>
              <a:t> simulation shows an overvoltage in the LV line.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000" dirty="0" smtClean="0">
                <a:solidFill>
                  <a:srgbClr val="1F1A60"/>
                </a:solidFill>
              </a:rPr>
              <a:t>LV-PS cannot attenuates this transient  </a:t>
            </a:r>
            <a:endParaRPr lang="en-GB" sz="2000" dirty="0">
              <a:solidFill>
                <a:srgbClr val="1F1A60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000" dirty="0" smtClean="0">
                <a:solidFill>
                  <a:srgbClr val="1F1A60"/>
                </a:solidFill>
              </a:rPr>
              <a:t>Transient energy depends on :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000" dirty="0" smtClean="0">
                <a:solidFill>
                  <a:srgbClr val="1F1A60"/>
                </a:solidFill>
              </a:rPr>
              <a:t>Design parameters – HV capacitor &amp; LV protection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000" dirty="0" smtClean="0">
                <a:solidFill>
                  <a:srgbClr val="1F1A60"/>
                </a:solidFill>
              </a:rPr>
              <a:t>Cabling integration – </a:t>
            </a:r>
            <a:r>
              <a:rPr lang="en-GB" sz="2000" b="1" u="sng" dirty="0" smtClean="0">
                <a:solidFill>
                  <a:srgbClr val="1F1A60"/>
                </a:solidFill>
              </a:rPr>
              <a:t>Cable layout and organization (power levels)</a:t>
            </a:r>
          </a:p>
        </p:txBody>
      </p:sp>
      <p:sp>
        <p:nvSpPr>
          <p:cNvPr id="401416" name="Rectangle 8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153400" cy="476672"/>
          </a:xfrm>
          <a:noFill/>
          <a:ln/>
        </p:spPr>
        <p:txBody>
          <a:bodyPr/>
          <a:lstStyle/>
          <a:p>
            <a:r>
              <a:rPr lang="en-US" sz="3200" b="1" u="sng" dirty="0" smtClean="0"/>
              <a:t>5. Noise compatibility - Cabling</a:t>
            </a:r>
            <a:endParaRPr lang="es-ES" sz="3200" b="1" u="sng" dirty="0"/>
          </a:p>
        </p:txBody>
      </p:sp>
      <p:pic>
        <p:nvPicPr>
          <p:cNvPr id="6" name="5 Imagen" descr="HVnotbalancedVItime300nf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348880"/>
            <a:ext cx="4032448" cy="3145025"/>
          </a:xfrm>
          <a:prstGeom prst="rect">
            <a:avLst/>
          </a:prstGeom>
        </p:spPr>
      </p:pic>
      <p:pic>
        <p:nvPicPr>
          <p:cNvPr id="9" name="8 Imagen" descr="HVnotbalancedVIIc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5976" y="2348880"/>
            <a:ext cx="4361627" cy="3240360"/>
          </a:xfrm>
          <a:prstGeom prst="rect">
            <a:avLst/>
          </a:prstGeom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79512" y="5589240"/>
            <a:ext cx="871296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000" dirty="0" smtClean="0">
                <a:solidFill>
                  <a:srgbClr val="1F1A60"/>
                </a:solidFill>
              </a:rPr>
              <a:t>This is a simulation but during a RAD test of power system we observed this effect.</a:t>
            </a:r>
          </a:p>
        </p:txBody>
      </p:sp>
      <p:sp>
        <p:nvSpPr>
          <p:cNvPr id="11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16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12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  <p:graphicFrame>
        <p:nvGraphicFramePr>
          <p:cNvPr id="14" name="13 Objeto"/>
          <p:cNvGraphicFramePr>
            <a:graphicFrameLocks noChangeAspect="1"/>
          </p:cNvGraphicFramePr>
          <p:nvPr/>
        </p:nvGraphicFramePr>
        <p:xfrm>
          <a:off x="3419872" y="2492896"/>
          <a:ext cx="487040" cy="438336"/>
        </p:xfrm>
        <a:graphic>
          <a:graphicData uri="http://schemas.openxmlformats.org/presentationml/2006/ole">
            <p:oleObj spid="_x0000_s34818" name="Equation" r:id="rId6" imgW="253800" imgH="228600" progId="Equation.3">
              <p:embed/>
            </p:oleObj>
          </a:graphicData>
        </a:graphic>
      </p:graphicFrame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3360738" y="3789363"/>
          <a:ext cx="461962" cy="438150"/>
        </p:xfrm>
        <a:graphic>
          <a:graphicData uri="http://schemas.openxmlformats.org/presentationml/2006/ole">
            <p:oleObj spid="_x0000_s34819" name="Equation" r:id="rId7" imgW="241200" imgH="228600" progId="Equation.3">
              <p:embed/>
            </p:oleObj>
          </a:graphicData>
        </a:graphic>
      </p:graphicFrame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4606925" y="4365625"/>
          <a:ext cx="681038" cy="438150"/>
        </p:xfrm>
        <a:graphic>
          <a:graphicData uri="http://schemas.openxmlformats.org/presentationml/2006/ole">
            <p:oleObj spid="_x0000_s34820" name="Equation" r:id="rId8" imgW="355320" imgH="228600" progId="Equation.3">
              <p:embed/>
            </p:oleObj>
          </a:graphicData>
        </a:graphic>
      </p:graphicFrame>
      <p:graphicFrame>
        <p:nvGraphicFramePr>
          <p:cNvPr id="34822" name="Object 6"/>
          <p:cNvGraphicFramePr>
            <a:graphicFrameLocks noChangeAspect="1"/>
          </p:cNvGraphicFramePr>
          <p:nvPr/>
        </p:nvGraphicFramePr>
        <p:xfrm>
          <a:off x="4644008" y="2420888"/>
          <a:ext cx="487363" cy="438150"/>
        </p:xfrm>
        <a:graphic>
          <a:graphicData uri="http://schemas.openxmlformats.org/presentationml/2006/ole">
            <p:oleObj spid="_x0000_s34822" name="Equation" r:id="rId9" imgW="253800" imgH="228600" progId="Equation.3">
              <p:embed/>
            </p:oleObj>
          </a:graphicData>
        </a:graphic>
      </p:graphicFrame>
      <p:graphicFrame>
        <p:nvGraphicFramePr>
          <p:cNvPr id="34823" name="Object 7"/>
          <p:cNvGraphicFramePr>
            <a:graphicFrameLocks noChangeAspect="1"/>
          </p:cNvGraphicFramePr>
          <p:nvPr/>
        </p:nvGraphicFramePr>
        <p:xfrm>
          <a:off x="7236296" y="5229200"/>
          <a:ext cx="534988" cy="438150"/>
        </p:xfrm>
        <a:graphic>
          <a:graphicData uri="http://schemas.openxmlformats.org/presentationml/2006/ole">
            <p:oleObj spid="_x0000_s34823" name="Equation" r:id="rId10" imgW="279360" imgH="228600" progId="Equation.3">
              <p:embed/>
            </p:oleObj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b="1" u="sng" dirty="0" smtClean="0"/>
              <a:t>6. DEPFET PXD – EMC plan</a:t>
            </a:r>
            <a:endParaRPr lang="en-GB" sz="3200" b="1" u="sng" dirty="0" smtClean="0">
              <a:solidFill>
                <a:srgbClr val="FF0000"/>
              </a:solidFill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92696"/>
            <a:ext cx="568863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" name="Rectangle 3"/>
          <p:cNvSpPr txBox="1">
            <a:spLocks noChangeArrowheads="1"/>
          </p:cNvSpPr>
          <p:nvPr/>
        </p:nvSpPr>
        <p:spPr bwMode="auto">
          <a:xfrm>
            <a:off x="5508104" y="764704"/>
            <a:ext cx="3456384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b="1" u="sng" kern="0" dirty="0" smtClean="0">
                <a:solidFill>
                  <a:srgbClr val="1F1A60"/>
                </a:solidFill>
                <a:latin typeface="+mn-lt"/>
              </a:rPr>
              <a:t>FEE</a:t>
            </a:r>
            <a:r>
              <a:rPr lang="en-US" sz="2400" kern="0" dirty="0" smtClean="0">
                <a:solidFill>
                  <a:srgbClr val="1F1A60"/>
                </a:solidFill>
                <a:latin typeface="+mn-lt"/>
              </a:rPr>
              <a:t>  </a:t>
            </a:r>
            <a:r>
              <a:rPr lang="en-US" sz="1400" kern="0" dirty="0" smtClean="0">
                <a:solidFill>
                  <a:srgbClr val="1F1A60"/>
                </a:solidFill>
                <a:latin typeface="+mn-lt"/>
              </a:rPr>
              <a:t>(Sensor, DCD,DHP,DHH)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 smtClean="0">
                <a:solidFill>
                  <a:srgbClr val="1F1A60"/>
                </a:solidFill>
                <a:latin typeface="+mn-lt"/>
              </a:rPr>
              <a:t>It may be sensitive to EM noise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 smtClean="0">
                <a:solidFill>
                  <a:srgbClr val="1F1A60"/>
                </a:solidFill>
                <a:latin typeface="+mn-lt"/>
              </a:rPr>
              <a:t>It may radiates ( HF clocks and signals)</a:t>
            </a: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b="1" u="sng" kern="0" dirty="0" smtClean="0">
                <a:solidFill>
                  <a:srgbClr val="1F1A60"/>
                </a:solidFill>
                <a:latin typeface="+mn-lt"/>
              </a:rPr>
              <a:t>Power supplies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kern="0" dirty="0" smtClean="0">
                <a:solidFill>
                  <a:srgbClr val="1F1A60"/>
                </a:solidFill>
                <a:latin typeface="+mn-lt"/>
              </a:rPr>
              <a:t>It emits EM noise </a:t>
            </a: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b="1" u="sng" kern="0" dirty="0" smtClean="0">
                <a:solidFill>
                  <a:srgbClr val="1F1A60"/>
                </a:solidFill>
                <a:latin typeface="+mn-lt"/>
              </a:rPr>
              <a:t>Cable &amp; connectors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kern="0" dirty="0" smtClean="0">
                <a:solidFill>
                  <a:srgbClr val="1F1A60"/>
                </a:solidFill>
                <a:latin typeface="+mn-lt"/>
              </a:rPr>
              <a:t>It may propagate EM noise inside/outside FEE area</a:t>
            </a:r>
            <a:endParaRPr kumimoji="0" lang="en-GB" sz="3600" b="0" i="0" u="none" strike="noStrike" kern="0" cap="none" spc="0" normalizeH="0" baseline="0" noProof="0" dirty="0" smtClean="0">
              <a:ln>
                <a:noFill/>
              </a:ln>
              <a:solidFill>
                <a:srgbClr val="1F1A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79512" y="5661248"/>
            <a:ext cx="8964488" cy="62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sz="2600" kern="0" dirty="0" smtClean="0">
                <a:solidFill>
                  <a:srgbClr val="1F1A60"/>
                </a:solidFill>
                <a:latin typeface="+mn-lt"/>
              </a:rPr>
              <a:t>The design of the DEPFET detector will address the control of EMI phenomena</a:t>
            </a: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en-US" sz="2600" kern="0" dirty="0" smtClean="0">
              <a:solidFill>
                <a:srgbClr val="1F1A60"/>
              </a:solidFill>
              <a:latin typeface="+mn-lt"/>
            </a:endParaRPr>
          </a:p>
        </p:txBody>
      </p:sp>
      <p:sp>
        <p:nvSpPr>
          <p:cNvPr id="10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17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11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81328"/>
            <a:ext cx="5486400" cy="476672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2388"/>
            <a:ext cx="7427913" cy="519112"/>
          </a:xfrm>
        </p:spPr>
        <p:txBody>
          <a:bodyPr/>
          <a:lstStyle/>
          <a:p>
            <a:pPr eaLnBrk="1" hangingPunct="1"/>
            <a:r>
              <a:rPr lang="en-GB" sz="3200" b="1" u="sng" dirty="0" smtClean="0"/>
              <a:t>6. DEPFET PXD – EMC plan</a:t>
            </a:r>
            <a:endParaRPr lang="en-US" sz="3200" b="1" u="sng" dirty="0" smtClean="0"/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764704"/>
            <a:ext cx="8568952" cy="5307484"/>
          </a:xfrm>
        </p:spPr>
        <p:txBody>
          <a:bodyPr/>
          <a:lstStyle/>
          <a:p>
            <a:pPr eaLnBrk="1" hangingPunct="1"/>
            <a:r>
              <a:rPr lang="en-GB" sz="2600" dirty="0" smtClean="0"/>
              <a:t>An EMC project proposal has been approved </a:t>
            </a:r>
          </a:p>
          <a:p>
            <a:pPr eaLnBrk="1" hangingPunct="1"/>
            <a:r>
              <a:rPr lang="en-GB" sz="2600" dirty="0" smtClean="0"/>
              <a:t>The main goal of the project is to ensure the correct performance of PXD system. </a:t>
            </a:r>
            <a:endParaRPr lang="en-GB" sz="3300" dirty="0" smtClean="0"/>
          </a:p>
          <a:p>
            <a:pPr lvl="1" eaLnBrk="1" hangingPunct="1"/>
            <a:r>
              <a:rPr lang="en-GB" sz="2400" dirty="0" smtClean="0"/>
              <a:t>Ensure the compatibility of DEPFET.</a:t>
            </a:r>
          </a:p>
          <a:p>
            <a:pPr lvl="1" eaLnBrk="1" hangingPunct="1"/>
            <a:r>
              <a:rPr lang="en-GB" sz="2400" dirty="0" smtClean="0"/>
              <a:t>We will try to ensure the performance of DEPFET in Belle II</a:t>
            </a:r>
          </a:p>
          <a:p>
            <a:pPr lvl="2" eaLnBrk="1" hangingPunct="1"/>
            <a:r>
              <a:rPr lang="en-GB" sz="2200" dirty="0" smtClean="0"/>
              <a:t>But...It will deepens on other  sub-system too</a:t>
            </a:r>
          </a:p>
          <a:p>
            <a:pPr eaLnBrk="1" hangingPunct="1"/>
            <a:r>
              <a:rPr lang="en-GB" sz="2600" dirty="0" smtClean="0"/>
              <a:t>The EMC project has 4 WPs</a:t>
            </a:r>
          </a:p>
          <a:p>
            <a:pPr eaLnBrk="1" hangingPunct="1"/>
            <a:endParaRPr lang="en-GB" sz="2400" dirty="0" smtClean="0"/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0" y="4509120"/>
            <a:ext cx="9144000" cy="1219200"/>
            <a:chOff x="0" y="3120"/>
            <a:chExt cx="5760" cy="768"/>
          </a:xfrm>
        </p:grpSpPr>
        <p:sp>
          <p:nvSpPr>
            <p:cNvPr id="13319" name="Text Box 5"/>
            <p:cNvSpPr txBox="1">
              <a:spLocks noChangeArrowheads="1"/>
            </p:cNvSpPr>
            <p:nvPr/>
          </p:nvSpPr>
          <p:spPr bwMode="auto">
            <a:xfrm>
              <a:off x="0" y="3120"/>
              <a:ext cx="132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rgbClr val="339999"/>
                </a:buClr>
                <a:buSzPct val="80000"/>
                <a:buFont typeface="Symbol" pitchFamily="18" charset="2"/>
                <a:buNone/>
              </a:pPr>
              <a:r>
                <a:rPr lang="es-ES" sz="2000" b="1" u="sng" dirty="0" err="1">
                  <a:solidFill>
                    <a:srgbClr val="FF0000"/>
                  </a:solidFill>
                  <a:latin typeface="Verdana" pitchFamily="34" charset="0"/>
                </a:rPr>
                <a:t>Compatibility</a:t>
              </a:r>
              <a:endParaRPr lang="es-ES" sz="2000" b="1" u="sng" dirty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13320" name="Rectangle 7"/>
            <p:cNvSpPr>
              <a:spLocks noChangeArrowheads="1"/>
            </p:cNvSpPr>
            <p:nvPr/>
          </p:nvSpPr>
          <p:spPr bwMode="auto">
            <a:xfrm>
              <a:off x="1680" y="3504"/>
              <a:ext cx="720" cy="38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339999"/>
                </a:buClr>
                <a:buSzPct val="80000"/>
                <a:buFont typeface="Symbol" pitchFamily="18" charset="2"/>
                <a:buNone/>
              </a:pPr>
              <a:r>
                <a:rPr lang="es-ES" sz="3200" b="1">
                  <a:solidFill>
                    <a:srgbClr val="FFFF00"/>
                  </a:solidFill>
                  <a:latin typeface="Verdana" pitchFamily="34" charset="0"/>
                </a:rPr>
                <a:t>SUB1</a:t>
              </a:r>
            </a:p>
          </p:txBody>
        </p:sp>
        <p:sp>
          <p:nvSpPr>
            <p:cNvPr id="13321" name="Rectangle 8"/>
            <p:cNvSpPr>
              <a:spLocks noChangeArrowheads="1"/>
            </p:cNvSpPr>
            <p:nvPr/>
          </p:nvSpPr>
          <p:spPr bwMode="auto">
            <a:xfrm>
              <a:off x="3504" y="3504"/>
              <a:ext cx="720" cy="38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339999"/>
                </a:buClr>
                <a:buSzPct val="80000"/>
                <a:buFont typeface="Symbol" pitchFamily="18" charset="2"/>
                <a:buNone/>
              </a:pPr>
              <a:r>
                <a:rPr lang="es-ES" sz="3200" b="1">
                  <a:solidFill>
                    <a:srgbClr val="FFFF00"/>
                  </a:solidFill>
                  <a:latin typeface="Verdana" pitchFamily="34" charset="0"/>
                </a:rPr>
                <a:t>SUB2</a:t>
              </a:r>
            </a:p>
          </p:txBody>
        </p:sp>
        <p:sp>
          <p:nvSpPr>
            <p:cNvPr id="13322" name="Line 9"/>
            <p:cNvSpPr>
              <a:spLocks noChangeShapeType="1"/>
            </p:cNvSpPr>
            <p:nvPr/>
          </p:nvSpPr>
          <p:spPr bwMode="auto">
            <a:xfrm>
              <a:off x="2400" y="3696"/>
              <a:ext cx="110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lIns="92075" tIns="46038" rIns="92075" bIns="46038"/>
            <a:lstStyle/>
            <a:p>
              <a:endParaRPr lang="es-ES"/>
            </a:p>
          </p:txBody>
        </p:sp>
        <p:sp>
          <p:nvSpPr>
            <p:cNvPr id="13323" name="Freeform 10"/>
            <p:cNvSpPr>
              <a:spLocks/>
            </p:cNvSpPr>
            <p:nvPr/>
          </p:nvSpPr>
          <p:spPr bwMode="auto">
            <a:xfrm>
              <a:off x="1272" y="3208"/>
              <a:ext cx="648" cy="648"/>
            </a:xfrm>
            <a:custGeom>
              <a:avLst/>
              <a:gdLst>
                <a:gd name="T0" fmla="*/ 408 w 648"/>
                <a:gd name="T1" fmla="*/ 536 h 648"/>
                <a:gd name="T2" fmla="*/ 216 w 648"/>
                <a:gd name="T3" fmla="*/ 632 h 648"/>
                <a:gd name="T4" fmla="*/ 24 w 648"/>
                <a:gd name="T5" fmla="*/ 440 h 648"/>
                <a:gd name="T6" fmla="*/ 72 w 648"/>
                <a:gd name="T7" fmla="*/ 152 h 648"/>
                <a:gd name="T8" fmla="*/ 312 w 648"/>
                <a:gd name="T9" fmla="*/ 8 h 648"/>
                <a:gd name="T10" fmla="*/ 552 w 648"/>
                <a:gd name="T11" fmla="*/ 104 h 648"/>
                <a:gd name="T12" fmla="*/ 648 w 648"/>
                <a:gd name="T13" fmla="*/ 296 h 6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8"/>
                <a:gd name="T22" fmla="*/ 0 h 648"/>
                <a:gd name="T23" fmla="*/ 648 w 648"/>
                <a:gd name="T24" fmla="*/ 648 h 6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8" h="648">
                  <a:moveTo>
                    <a:pt x="408" y="536"/>
                  </a:moveTo>
                  <a:cubicBezTo>
                    <a:pt x="344" y="592"/>
                    <a:pt x="280" y="648"/>
                    <a:pt x="216" y="632"/>
                  </a:cubicBezTo>
                  <a:cubicBezTo>
                    <a:pt x="152" y="616"/>
                    <a:pt x="48" y="520"/>
                    <a:pt x="24" y="440"/>
                  </a:cubicBezTo>
                  <a:cubicBezTo>
                    <a:pt x="0" y="360"/>
                    <a:pt x="24" y="224"/>
                    <a:pt x="72" y="152"/>
                  </a:cubicBezTo>
                  <a:cubicBezTo>
                    <a:pt x="120" y="80"/>
                    <a:pt x="232" y="16"/>
                    <a:pt x="312" y="8"/>
                  </a:cubicBezTo>
                  <a:cubicBezTo>
                    <a:pt x="392" y="0"/>
                    <a:pt x="496" y="56"/>
                    <a:pt x="552" y="104"/>
                  </a:cubicBezTo>
                  <a:cubicBezTo>
                    <a:pt x="608" y="152"/>
                    <a:pt x="628" y="224"/>
                    <a:pt x="648" y="296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92075" tIns="46038" rIns="92075" bIns="46038"/>
            <a:lstStyle/>
            <a:p>
              <a:endParaRPr lang="es-ES"/>
            </a:p>
          </p:txBody>
        </p:sp>
        <p:sp>
          <p:nvSpPr>
            <p:cNvPr id="13324" name="Freeform 11"/>
            <p:cNvSpPr>
              <a:spLocks/>
            </p:cNvSpPr>
            <p:nvPr/>
          </p:nvSpPr>
          <p:spPr bwMode="auto">
            <a:xfrm flipH="1">
              <a:off x="4032" y="3216"/>
              <a:ext cx="528" cy="528"/>
            </a:xfrm>
            <a:custGeom>
              <a:avLst/>
              <a:gdLst>
                <a:gd name="T0" fmla="*/ 271 w 648"/>
                <a:gd name="T1" fmla="*/ 356 h 648"/>
                <a:gd name="T2" fmla="*/ 143 w 648"/>
                <a:gd name="T3" fmla="*/ 420 h 648"/>
                <a:gd name="T4" fmla="*/ 16 w 648"/>
                <a:gd name="T5" fmla="*/ 293 h 648"/>
                <a:gd name="T6" fmla="*/ 48 w 648"/>
                <a:gd name="T7" fmla="*/ 101 h 648"/>
                <a:gd name="T8" fmla="*/ 207 w 648"/>
                <a:gd name="T9" fmla="*/ 6 h 648"/>
                <a:gd name="T10" fmla="*/ 367 w 648"/>
                <a:gd name="T11" fmla="*/ 69 h 648"/>
                <a:gd name="T12" fmla="*/ 430 w 648"/>
                <a:gd name="T13" fmla="*/ 196 h 6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8"/>
                <a:gd name="T22" fmla="*/ 0 h 648"/>
                <a:gd name="T23" fmla="*/ 648 w 648"/>
                <a:gd name="T24" fmla="*/ 648 h 6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8" h="648">
                  <a:moveTo>
                    <a:pt x="408" y="536"/>
                  </a:moveTo>
                  <a:cubicBezTo>
                    <a:pt x="344" y="592"/>
                    <a:pt x="280" y="648"/>
                    <a:pt x="216" y="632"/>
                  </a:cubicBezTo>
                  <a:cubicBezTo>
                    <a:pt x="152" y="616"/>
                    <a:pt x="48" y="520"/>
                    <a:pt x="24" y="440"/>
                  </a:cubicBezTo>
                  <a:cubicBezTo>
                    <a:pt x="0" y="360"/>
                    <a:pt x="24" y="224"/>
                    <a:pt x="72" y="152"/>
                  </a:cubicBezTo>
                  <a:cubicBezTo>
                    <a:pt x="120" y="80"/>
                    <a:pt x="232" y="16"/>
                    <a:pt x="312" y="8"/>
                  </a:cubicBezTo>
                  <a:cubicBezTo>
                    <a:pt x="392" y="0"/>
                    <a:pt x="496" y="56"/>
                    <a:pt x="552" y="104"/>
                  </a:cubicBezTo>
                  <a:cubicBezTo>
                    <a:pt x="608" y="152"/>
                    <a:pt x="628" y="224"/>
                    <a:pt x="648" y="296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92075" tIns="46038" rIns="92075" bIns="46038"/>
            <a:lstStyle/>
            <a:p>
              <a:endParaRPr lang="es-ES"/>
            </a:p>
          </p:txBody>
        </p:sp>
        <p:sp>
          <p:nvSpPr>
            <p:cNvPr id="13325" name="Text Box 12"/>
            <p:cNvSpPr txBox="1">
              <a:spLocks noChangeArrowheads="1"/>
            </p:cNvSpPr>
            <p:nvPr/>
          </p:nvSpPr>
          <p:spPr bwMode="auto">
            <a:xfrm>
              <a:off x="2304" y="3216"/>
              <a:ext cx="132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rgbClr val="339999"/>
                </a:buClr>
                <a:buSzPct val="80000"/>
                <a:buFont typeface="Symbol" pitchFamily="18" charset="2"/>
                <a:buNone/>
              </a:pPr>
              <a:r>
                <a:rPr lang="es-ES" sz="2000" b="1" dirty="0" err="1">
                  <a:solidFill>
                    <a:srgbClr val="FF0000"/>
                  </a:solidFill>
                  <a:latin typeface="Verdana" pitchFamily="34" charset="0"/>
                </a:rPr>
                <a:t>Compa</a:t>
              </a:r>
              <a:r>
                <a:rPr lang="es-ES" sz="2000" b="1" dirty="0" err="1">
                  <a:solidFill>
                    <a:srgbClr val="000099"/>
                  </a:solidFill>
                  <a:latin typeface="Verdana" pitchFamily="34" charset="0"/>
                </a:rPr>
                <a:t>tibility</a:t>
              </a:r>
              <a:endParaRPr lang="es-ES" sz="2000" b="1" dirty="0">
                <a:solidFill>
                  <a:srgbClr val="000099"/>
                </a:solidFill>
                <a:latin typeface="Verdana" pitchFamily="34" charset="0"/>
              </a:endParaRPr>
            </a:p>
          </p:txBody>
        </p:sp>
        <p:sp>
          <p:nvSpPr>
            <p:cNvPr id="13326" name="Text Box 13"/>
            <p:cNvSpPr txBox="1">
              <a:spLocks noChangeArrowheads="1"/>
            </p:cNvSpPr>
            <p:nvPr/>
          </p:nvSpPr>
          <p:spPr bwMode="auto">
            <a:xfrm>
              <a:off x="4448" y="3168"/>
              <a:ext cx="131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rgbClr val="339999"/>
                </a:buClr>
                <a:buSzPct val="80000"/>
                <a:buFont typeface="Symbol" pitchFamily="18" charset="2"/>
                <a:buNone/>
              </a:pPr>
              <a:r>
                <a:rPr lang="es-ES" sz="2000" b="1">
                  <a:solidFill>
                    <a:srgbClr val="000099"/>
                  </a:solidFill>
                  <a:latin typeface="Verdana" pitchFamily="34" charset="0"/>
                </a:rPr>
                <a:t>Compatibility</a:t>
              </a:r>
            </a:p>
          </p:txBody>
        </p:sp>
      </p:grpSp>
      <p:sp>
        <p:nvSpPr>
          <p:cNvPr id="15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18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16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396875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12291" name="4 Marcador de pie de página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b="1" u="sng" dirty="0" smtClean="0"/>
              <a:t>OUTLINE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908720"/>
            <a:ext cx="8610600" cy="532859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600" dirty="0" smtClean="0"/>
              <a:t>1. Introduction – Belle II environment</a:t>
            </a:r>
          </a:p>
          <a:p>
            <a:pPr eaLnBrk="1" hangingPunct="1">
              <a:lnSpc>
                <a:spcPct val="90000"/>
              </a:lnSpc>
            </a:pPr>
            <a:r>
              <a:rPr lang="en-GB" sz="3600" dirty="0" smtClean="0"/>
              <a:t>2. Grounding effects on the system</a:t>
            </a:r>
          </a:p>
          <a:p>
            <a:pPr eaLnBrk="1" hangingPunct="1">
              <a:lnSpc>
                <a:spcPct val="90000"/>
              </a:lnSpc>
            </a:pPr>
            <a:r>
              <a:rPr lang="en-GB" sz="3600" dirty="0" smtClean="0"/>
              <a:t>3. Noise susceptibility levels coordination</a:t>
            </a:r>
          </a:p>
          <a:p>
            <a:pPr eaLnBrk="1" hangingPunct="1">
              <a:lnSpc>
                <a:spcPct val="90000"/>
              </a:lnSpc>
            </a:pPr>
            <a:r>
              <a:rPr lang="en-GB" sz="3600" dirty="0" smtClean="0"/>
              <a:t>4.Noise  emission levels coordination</a:t>
            </a:r>
          </a:p>
          <a:p>
            <a:pPr eaLnBrk="1" hangingPunct="1">
              <a:lnSpc>
                <a:spcPct val="90000"/>
              </a:lnSpc>
            </a:pPr>
            <a:r>
              <a:rPr lang="en-GB" sz="3600" dirty="0" smtClean="0"/>
              <a:t>5. Cabling coordination</a:t>
            </a:r>
          </a:p>
          <a:p>
            <a:pPr eaLnBrk="1" hangingPunct="1">
              <a:lnSpc>
                <a:spcPct val="90000"/>
              </a:lnSpc>
            </a:pPr>
            <a:r>
              <a:rPr lang="en-GB" sz="3600" dirty="0" smtClean="0"/>
              <a:t>6. DEPFET PXD – EMC plan</a:t>
            </a:r>
          </a:p>
          <a:p>
            <a:pPr eaLnBrk="1" hangingPunct="1">
              <a:lnSpc>
                <a:spcPct val="90000"/>
              </a:lnSpc>
            </a:pPr>
            <a:r>
              <a:rPr lang="en-GB" sz="3600" dirty="0" smtClean="0"/>
              <a:t>7. Conclusions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7427913" cy="620688"/>
          </a:xfrm>
        </p:spPr>
        <p:txBody>
          <a:bodyPr/>
          <a:lstStyle/>
          <a:p>
            <a:pPr eaLnBrk="1" hangingPunct="1"/>
            <a:r>
              <a:rPr lang="en-GB" sz="3200" b="1" u="sng" dirty="0" smtClean="0"/>
              <a:t>6. DEPFET PXD – EMC plan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692696"/>
            <a:ext cx="8784976" cy="4824536"/>
          </a:xfrm>
        </p:spPr>
        <p:txBody>
          <a:bodyPr/>
          <a:lstStyle/>
          <a:p>
            <a:pPr marL="342900" lvl="1" indent="-342900" eaLnBrk="1" hangingPunct="1">
              <a:lnSpc>
                <a:spcPct val="90000"/>
              </a:lnSpc>
              <a:buFontTx/>
              <a:buChar char="•"/>
            </a:pPr>
            <a:r>
              <a:rPr lang="en-GB" sz="3000" b="1" u="sng" dirty="0" smtClean="0"/>
              <a:t>WP1: </a:t>
            </a:r>
            <a:r>
              <a:rPr lang="en-US" sz="3000" b="1" u="sng" dirty="0" smtClean="0"/>
              <a:t>Grounding and shielding strategy for DEPFET: Coordination &amp; Policy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 smtClean="0"/>
              <a:t>It is focused on grounding and shielding aspects. 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dirty="0" smtClean="0"/>
              <a:t>It plans to define: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 smtClean="0"/>
              <a:t>Safety grounding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 smtClean="0"/>
              <a:t>Signal or ground reference plane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 smtClean="0"/>
              <a:t>Grounding topologies 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dirty="0" smtClean="0"/>
              <a:t>These issues will be used to verify: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 smtClean="0"/>
              <a:t>Electrical safety issues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 smtClean="0"/>
              <a:t>Identify possible ground loops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 smtClean="0"/>
              <a:t>Identify EMI sources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 smtClean="0"/>
              <a:t>Identify EMI victims</a:t>
            </a:r>
          </a:p>
        </p:txBody>
      </p:sp>
      <p:sp>
        <p:nvSpPr>
          <p:cNvPr id="6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19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396875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9" descr="D:\TesisBooks\Memory\chapter\plots\chapter RF\ch2tif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51520" y="3429000"/>
            <a:ext cx="3744416" cy="3010148"/>
          </a:xfrm>
          <a:prstGeom prst="rect">
            <a:avLst/>
          </a:prstGeom>
          <a:noFill/>
          <a:ln/>
        </p:spPr>
      </p:pic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0"/>
            <a:ext cx="8352928" cy="692696"/>
          </a:xfrm>
        </p:spPr>
        <p:txBody>
          <a:bodyPr/>
          <a:lstStyle/>
          <a:p>
            <a:pPr eaLnBrk="1" hangingPunct="1"/>
            <a:r>
              <a:rPr lang="en-GB" sz="3200" b="1" u="sng" dirty="0" smtClean="0"/>
              <a:t>6. DEPFET PXD – EMC plan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620688"/>
            <a:ext cx="8640960" cy="2880320"/>
          </a:xfrm>
        </p:spPr>
        <p:txBody>
          <a:bodyPr/>
          <a:lstStyle/>
          <a:p>
            <a:pPr marL="342900" lvl="1" indent="-342900" eaLnBrk="1" hangingPunct="1">
              <a:lnSpc>
                <a:spcPct val="90000"/>
              </a:lnSpc>
              <a:buFontTx/>
              <a:buChar char="•"/>
            </a:pPr>
            <a:r>
              <a:rPr lang="en-US" sz="3000" b="1" u="sng" dirty="0" smtClean="0"/>
              <a:t>WP2: Immunity issues of DEPFET FEE: Susceptibility curves of DEPFET system.</a:t>
            </a:r>
            <a:endParaRPr lang="en-GB" sz="3000" b="1" u="sng" dirty="0" smtClean="0"/>
          </a:p>
          <a:p>
            <a:pPr eaLnBrk="1" hangingPunct="1">
              <a:lnSpc>
                <a:spcPct val="90000"/>
              </a:lnSpc>
            </a:pPr>
            <a:r>
              <a:rPr lang="en-GB" sz="3000" dirty="0" smtClean="0"/>
              <a:t>The main goal is to define the susceptibility level of DEPFET FEE to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800" dirty="0" smtClean="0"/>
              <a:t>EM perturbation </a:t>
            </a:r>
          </a:p>
          <a:p>
            <a:pPr eaLnBrk="1" hangingPunct="1">
              <a:lnSpc>
                <a:spcPct val="90000"/>
              </a:lnSpc>
            </a:pPr>
            <a:r>
              <a:rPr lang="en-GB" sz="3000" dirty="0" smtClean="0"/>
              <a:t>A set of test will be performed in an EMC unit</a:t>
            </a:r>
          </a:p>
        </p:txBody>
      </p:sp>
      <p:pic>
        <p:nvPicPr>
          <p:cNvPr id="13" name="Picture 4" descr="D:\TesisBooks\Memory\chapter\plots\chapter RF\ch11tif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429000"/>
            <a:ext cx="3865126" cy="2905737"/>
          </a:xfrm>
          <a:prstGeom prst="rect">
            <a:avLst/>
          </a:prstGeom>
          <a:noFill/>
        </p:spPr>
      </p:pic>
      <p:sp>
        <p:nvSpPr>
          <p:cNvPr id="15" name="14 CuadroTexto"/>
          <p:cNvSpPr txBox="1"/>
          <p:nvPr/>
        </p:nvSpPr>
        <p:spPr>
          <a:xfrm>
            <a:off x="755576" y="4365104"/>
            <a:ext cx="1080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u="sng" dirty="0" smtClean="0"/>
              <a:t>No  </a:t>
            </a:r>
          </a:p>
          <a:p>
            <a:pPr algn="ctr"/>
            <a:r>
              <a:rPr lang="es-ES" sz="2200" b="1" u="sng" dirty="0" err="1" smtClean="0"/>
              <a:t>noise</a:t>
            </a:r>
            <a:endParaRPr lang="es-ES" sz="2200" b="1" u="sng" dirty="0"/>
          </a:p>
        </p:txBody>
      </p:sp>
      <p:sp>
        <p:nvSpPr>
          <p:cNvPr id="16" name="15 CuadroTexto"/>
          <p:cNvSpPr txBox="1"/>
          <p:nvPr/>
        </p:nvSpPr>
        <p:spPr>
          <a:xfrm>
            <a:off x="5724128" y="4293096"/>
            <a:ext cx="12961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b="1" u="sng" dirty="0" err="1" smtClean="0"/>
              <a:t>Noise</a:t>
            </a:r>
            <a:endParaRPr lang="es-ES" sz="2200" b="1" u="sn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4869160"/>
            <a:ext cx="3705012" cy="533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20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12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396875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0"/>
            <a:ext cx="8496944" cy="548680"/>
          </a:xfrm>
        </p:spPr>
        <p:txBody>
          <a:bodyPr/>
          <a:lstStyle/>
          <a:p>
            <a:pPr eaLnBrk="1" hangingPunct="1"/>
            <a:r>
              <a:rPr lang="en-GB" sz="3200" b="1" u="sng" dirty="0" smtClean="0"/>
              <a:t>6. DEPFET PXD – EMC plan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48680"/>
            <a:ext cx="9144000" cy="576064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b="1" u="sng" dirty="0" smtClean="0"/>
              <a:t>WP3: Noise emissions of PS units</a:t>
            </a:r>
            <a:endParaRPr lang="en-US" sz="2800" b="1" u="sng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2600" dirty="0" smtClean="0"/>
              <a:t>The main goal of this WP is to measure the noise emission level of the  power supply units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It  will help to define the compatible levels with the FEE.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 smtClean="0"/>
              <a:t>They are complementary to those performed in WP2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u="sng" dirty="0" smtClean="0"/>
              <a:t>WP4: Noise propagation issues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 smtClean="0"/>
              <a:t>The main goal of this WP is  to define the key parameters and the configuration of the power distribution network to minimize the conducted noise.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 smtClean="0"/>
              <a:t>It will help to addresses the effect of power cables on: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400" dirty="0" smtClean="0"/>
              <a:t>the noise propagation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400" dirty="0" smtClean="0"/>
              <a:t>the impact that those cables have in the selection of: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2200" dirty="0" smtClean="0"/>
              <a:t>EMI filters for the FEE low-voltage input 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2400" dirty="0" smtClean="0"/>
              <a:t>PS Noise emission levels acceptance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sz="2800" dirty="0" smtClean="0"/>
          </a:p>
        </p:txBody>
      </p:sp>
      <p:sp>
        <p:nvSpPr>
          <p:cNvPr id="6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21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0"/>
            <a:ext cx="7427913" cy="548680"/>
          </a:xfrm>
        </p:spPr>
        <p:txBody>
          <a:bodyPr/>
          <a:lstStyle/>
          <a:p>
            <a:pPr eaLnBrk="1" hangingPunct="1"/>
            <a:r>
              <a:rPr lang="es-ES" sz="3200" b="1" u="sng" dirty="0" smtClean="0"/>
              <a:t>6. CONCLUSIONS</a:t>
            </a:r>
            <a:endParaRPr lang="es-ES" sz="3200" b="1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404664"/>
            <a:ext cx="8640960" cy="5721499"/>
          </a:xfrm>
        </p:spPr>
        <p:txBody>
          <a:bodyPr/>
          <a:lstStyle/>
          <a:p>
            <a:r>
              <a:rPr lang="en-US" sz="2400" dirty="0" smtClean="0"/>
              <a:t>The electronics integration activities are important to ensure the correct performance of any HEP</a:t>
            </a:r>
          </a:p>
          <a:p>
            <a:r>
              <a:rPr lang="en-US" sz="2400" dirty="0" smtClean="0"/>
              <a:t>The electronics integration of HEP experiment is defined by Grounding and shielding issues</a:t>
            </a:r>
          </a:p>
          <a:p>
            <a:pPr lvl="1"/>
            <a:r>
              <a:rPr lang="en-US" sz="2200" dirty="0" smtClean="0"/>
              <a:t>They will define the emission and susceptibility of any system to EM noise</a:t>
            </a:r>
          </a:p>
          <a:p>
            <a:pPr lvl="2"/>
            <a:r>
              <a:rPr lang="en-US" sz="2000" dirty="0" smtClean="0"/>
              <a:t>Front-end Electronics susceptibility</a:t>
            </a:r>
          </a:p>
          <a:p>
            <a:pPr lvl="2"/>
            <a:r>
              <a:rPr lang="en-US" sz="2000" dirty="0" smtClean="0"/>
              <a:t>Emission of electronic equipment</a:t>
            </a:r>
          </a:p>
          <a:p>
            <a:r>
              <a:rPr lang="en-US" sz="2400" dirty="0" smtClean="0"/>
              <a:t>The coordination of these items is very important to ensure the correct performance of the experiment</a:t>
            </a:r>
          </a:p>
          <a:p>
            <a:pPr lvl="1"/>
            <a:r>
              <a:rPr lang="en-US" sz="2200" dirty="0" smtClean="0"/>
              <a:t>An small and well coordinated team is the best option</a:t>
            </a:r>
          </a:p>
          <a:p>
            <a:pPr lvl="2"/>
            <a:r>
              <a:rPr lang="en-US" sz="2000" dirty="0" smtClean="0"/>
              <a:t>One experienced person per sub-detector</a:t>
            </a:r>
          </a:p>
          <a:p>
            <a:pPr lvl="2"/>
            <a:r>
              <a:rPr lang="en-US" sz="2000" dirty="0" smtClean="0"/>
              <a:t>They have to take decisions,  coordinate, fix noise level and responsibilities</a:t>
            </a:r>
          </a:p>
          <a:p>
            <a:r>
              <a:rPr lang="en-US" sz="2400" dirty="0" smtClean="0"/>
              <a:t>DEPFET has considered seriously these studies and has defined a detailed plan</a:t>
            </a: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27784" y="6324600"/>
            <a:ext cx="4982344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u="sng" dirty="0" smtClean="0"/>
              <a:t>Acknowledgements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764704"/>
            <a:ext cx="8640960" cy="5361459"/>
          </a:xfrm>
        </p:spPr>
        <p:txBody>
          <a:bodyPr/>
          <a:lstStyle/>
          <a:p>
            <a:r>
              <a:rPr lang="es-ES" sz="2800" b="1" dirty="0" err="1" smtClean="0"/>
              <a:t>Stanford</a:t>
            </a:r>
            <a:r>
              <a:rPr lang="es-ES" sz="2800" b="1" dirty="0" smtClean="0"/>
              <a:t>  Linear </a:t>
            </a:r>
            <a:r>
              <a:rPr lang="es-ES" sz="2800" b="1" dirty="0" err="1" smtClean="0"/>
              <a:t>Accelerator</a:t>
            </a:r>
            <a:r>
              <a:rPr lang="es-ES" sz="2800" b="1" dirty="0" smtClean="0"/>
              <a:t> , SLAC  (USA)</a:t>
            </a:r>
          </a:p>
          <a:p>
            <a:pPr lvl="1"/>
            <a:r>
              <a:rPr lang="es-ES" sz="2800" dirty="0" smtClean="0"/>
              <a:t>Dr. Claudio </a:t>
            </a:r>
            <a:r>
              <a:rPr lang="es-ES" sz="2800" dirty="0" err="1" smtClean="0"/>
              <a:t>Rivetta</a:t>
            </a:r>
            <a:endParaRPr lang="es-ES" sz="2800" dirty="0" smtClean="0"/>
          </a:p>
          <a:p>
            <a:r>
              <a:rPr lang="es-ES" sz="2800" b="1" dirty="0" smtClean="0"/>
              <a:t>Instituto Tecnológico de Aragón, ITA (</a:t>
            </a:r>
            <a:r>
              <a:rPr lang="es-ES" sz="2800" b="1" dirty="0" err="1" smtClean="0"/>
              <a:t>Spain</a:t>
            </a:r>
            <a:r>
              <a:rPr lang="es-ES" sz="2800" b="1" dirty="0" smtClean="0"/>
              <a:t>)</a:t>
            </a:r>
          </a:p>
          <a:p>
            <a:pPr lvl="1"/>
            <a:r>
              <a:rPr lang="es-ES" sz="2800" dirty="0" smtClean="0"/>
              <a:t>Dr. J.L. </a:t>
            </a:r>
            <a:r>
              <a:rPr lang="es-ES" sz="2800" dirty="0" err="1" smtClean="0"/>
              <a:t>Pelegay</a:t>
            </a:r>
            <a:r>
              <a:rPr lang="es-ES" sz="2800" dirty="0" smtClean="0"/>
              <a:t>  (Head R&amp;D </a:t>
            </a:r>
            <a:r>
              <a:rPr lang="es-ES" sz="2800" dirty="0" err="1" smtClean="0"/>
              <a:t>division</a:t>
            </a:r>
            <a:r>
              <a:rPr lang="es-ES" sz="2800" dirty="0" smtClean="0"/>
              <a:t>)</a:t>
            </a:r>
          </a:p>
          <a:p>
            <a:pPr lvl="1"/>
            <a:r>
              <a:rPr lang="es-ES" sz="2800" dirty="0" smtClean="0"/>
              <a:t>C. Esteban and EMC </a:t>
            </a:r>
            <a:r>
              <a:rPr lang="es-ES" sz="2800" dirty="0" err="1" smtClean="0"/>
              <a:t>group</a:t>
            </a:r>
            <a:endParaRPr lang="es-ES" sz="2800" dirty="0" smtClean="0"/>
          </a:p>
          <a:p>
            <a:r>
              <a:rPr lang="es-ES" sz="2800" b="1" dirty="0" smtClean="0"/>
              <a:t>Max-</a:t>
            </a:r>
            <a:r>
              <a:rPr lang="es-ES" sz="2800" b="1" dirty="0" err="1" smtClean="0"/>
              <a:t>Planck</a:t>
            </a:r>
            <a:r>
              <a:rPr lang="es-ES" sz="2800" b="1" dirty="0" smtClean="0"/>
              <a:t>-</a:t>
            </a:r>
            <a:r>
              <a:rPr lang="es-ES" sz="2800" b="1" dirty="0" err="1" smtClean="0"/>
              <a:t>Institut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für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Physik</a:t>
            </a:r>
            <a:r>
              <a:rPr lang="es-ES" sz="2800" b="1" dirty="0" smtClean="0"/>
              <a:t>, MPP (</a:t>
            </a:r>
            <a:r>
              <a:rPr lang="es-ES" sz="2800" b="1" dirty="0" err="1" smtClean="0"/>
              <a:t>Germany</a:t>
            </a:r>
            <a:r>
              <a:rPr lang="es-ES" sz="2800" b="1" dirty="0" smtClean="0"/>
              <a:t>)</a:t>
            </a:r>
          </a:p>
          <a:p>
            <a:pPr lvl="1"/>
            <a:r>
              <a:rPr lang="es-ES" sz="2800" dirty="0" smtClean="0"/>
              <a:t>Prof. Christian </a:t>
            </a:r>
            <a:r>
              <a:rPr lang="es-ES" sz="2800" dirty="0" err="1" smtClean="0"/>
              <a:t>Kiesling</a:t>
            </a:r>
            <a:endParaRPr lang="es-ES" sz="2800" dirty="0" smtClean="0"/>
          </a:p>
          <a:p>
            <a:pPr lvl="1"/>
            <a:r>
              <a:rPr lang="es-ES" sz="2800" dirty="0" smtClean="0"/>
              <a:t>Dr. Hans-</a:t>
            </a:r>
            <a:r>
              <a:rPr lang="es-ES" sz="2800" dirty="0" err="1" smtClean="0"/>
              <a:t>Günther</a:t>
            </a:r>
            <a:endParaRPr lang="es-ES" sz="2800" dirty="0" smtClean="0"/>
          </a:p>
          <a:p>
            <a:r>
              <a:rPr lang="es-ES" sz="2800" b="1" dirty="0" smtClean="0"/>
              <a:t>Instituto de Física de Cantabria, IFCA (</a:t>
            </a:r>
            <a:r>
              <a:rPr lang="es-ES" sz="2800" b="1" dirty="0" err="1" smtClean="0"/>
              <a:t>Spain</a:t>
            </a:r>
            <a:r>
              <a:rPr lang="es-ES" sz="2800" b="1" dirty="0" smtClean="0"/>
              <a:t>)</a:t>
            </a:r>
          </a:p>
          <a:p>
            <a:pPr lvl="1"/>
            <a:r>
              <a:rPr lang="es-ES" sz="2800" dirty="0" smtClean="0"/>
              <a:t>Dr. </a:t>
            </a:r>
            <a:r>
              <a:rPr lang="es-ES" sz="2800" dirty="0" err="1" smtClean="0"/>
              <a:t>I.Vila</a:t>
            </a:r>
            <a:r>
              <a:rPr lang="es-ES" sz="2800" dirty="0" smtClean="0"/>
              <a:t> </a:t>
            </a:r>
          </a:p>
          <a:p>
            <a:endParaRPr lang="es-ES" sz="300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52400"/>
            <a:ext cx="7772400" cy="468313"/>
          </a:xfrm>
        </p:spPr>
        <p:txBody>
          <a:bodyPr/>
          <a:lstStyle/>
          <a:p>
            <a:r>
              <a:rPr lang="en-US" sz="2800"/>
              <a:t>5. Conclusions - References</a:t>
            </a:r>
          </a:p>
        </p:txBody>
      </p:sp>
      <p:sp>
        <p:nvSpPr>
          <p:cNvPr id="340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49275"/>
            <a:ext cx="8964488" cy="6119813"/>
          </a:xfrm>
        </p:spPr>
        <p:txBody>
          <a:bodyPr/>
          <a:lstStyle/>
          <a:p>
            <a:pPr marL="609600" indent="-609600" algn="ctr">
              <a:lnSpc>
                <a:spcPct val="80000"/>
              </a:lnSpc>
            </a:pPr>
            <a:r>
              <a:rPr lang="en-GB" sz="1200" b="1" u="sng" dirty="0"/>
              <a:t>DC-DC converters</a:t>
            </a:r>
            <a:r>
              <a:rPr lang="en-GB" sz="1200" dirty="0"/>
              <a:t> </a:t>
            </a:r>
          </a:p>
          <a:p>
            <a:pPr marL="609600" indent="-609600">
              <a:lnSpc>
                <a:spcPct val="80000"/>
              </a:lnSpc>
            </a:pPr>
            <a:r>
              <a:rPr lang="en-US" sz="1300" dirty="0" smtClean="0"/>
              <a:t>F. </a:t>
            </a:r>
            <a:r>
              <a:rPr lang="en-US" sz="1300" dirty="0" err="1" smtClean="0"/>
              <a:t>Arteche</a:t>
            </a:r>
            <a:r>
              <a:rPr lang="en-US" sz="1300" dirty="0" smtClean="0"/>
              <a:t> et Al. "DC-DC switching converter based power distribution </a:t>
            </a:r>
            <a:r>
              <a:rPr lang="en-US" sz="1300" dirty="0" err="1" smtClean="0"/>
              <a:t>vs</a:t>
            </a:r>
            <a:r>
              <a:rPr lang="en-US" sz="1300" dirty="0" smtClean="0"/>
              <a:t> serial power distribution : EMC strategies"  TWEPP-09: Topical Workshop on Electronics for Particle Physics, Paris, France, 21 - 25 Sep 2009, pp.384-389.</a:t>
            </a:r>
          </a:p>
          <a:p>
            <a:pPr marL="609600" indent="-609600">
              <a:lnSpc>
                <a:spcPct val="80000"/>
              </a:lnSpc>
            </a:pPr>
            <a:r>
              <a:rPr lang="en-US" sz="1300" dirty="0" smtClean="0"/>
              <a:t>F. </a:t>
            </a:r>
            <a:r>
              <a:rPr lang="en-US" sz="1300" dirty="0" err="1" smtClean="0"/>
              <a:t>Arteche</a:t>
            </a:r>
            <a:r>
              <a:rPr lang="en-US" sz="1300" dirty="0" smtClean="0"/>
              <a:t>, C. </a:t>
            </a:r>
            <a:r>
              <a:rPr lang="en-US" sz="1300" dirty="0" err="1" smtClean="0"/>
              <a:t>Rivetta</a:t>
            </a:r>
            <a:r>
              <a:rPr lang="en-US" sz="1300" dirty="0" smtClean="0"/>
              <a:t>, "EMI Filter Design and Stability Assessment of DC Voltage Distribution based on Switching Converters"  Proc. 7th Workshop on Electronics for LHC experiments, LECC 2001. Stockholm,(Sweden) pp 353-357, September 2001</a:t>
            </a:r>
          </a:p>
          <a:p>
            <a:pPr marL="609600" indent="-609600">
              <a:lnSpc>
                <a:spcPct val="80000"/>
              </a:lnSpc>
            </a:pPr>
            <a:r>
              <a:rPr lang="en-US" sz="1300" dirty="0" smtClean="0"/>
              <a:t>A</a:t>
            </a:r>
            <a:r>
              <a:rPr lang="en-US" sz="1300" dirty="0"/>
              <a:t>. </a:t>
            </a:r>
            <a:r>
              <a:rPr lang="en-US" sz="1300" dirty="0" err="1"/>
              <a:t>Nagrial</a:t>
            </a:r>
            <a:r>
              <a:rPr lang="en-US" sz="1300" dirty="0"/>
              <a:t>, M.H.; </a:t>
            </a:r>
            <a:r>
              <a:rPr lang="en-US" sz="1300" dirty="0" err="1"/>
              <a:t>Hellany</a:t>
            </a:r>
            <a:r>
              <a:rPr lang="en-US" sz="1300" dirty="0"/>
              <a:t>, </a:t>
            </a:r>
            <a:r>
              <a:rPr lang="en-US" sz="1300" i="1" dirty="0"/>
              <a:t>“Radiated and conducted EMI emissions in switch mode power supplies (SMPS): sources, causes and predictions</a:t>
            </a:r>
            <a:r>
              <a:rPr lang="en-US" sz="1300" dirty="0"/>
              <a:t>”, Proceedings of IEEE International Conference, 2001. IEEE INMIC 2001, 28-30 Dec. 2001 Page(s):54-61</a:t>
            </a:r>
          </a:p>
          <a:p>
            <a:pPr marL="609600" indent="-609600">
              <a:lnSpc>
                <a:spcPct val="80000"/>
              </a:lnSpc>
            </a:pPr>
            <a:r>
              <a:rPr lang="en-US" sz="1300" dirty="0"/>
              <a:t>Hardin, K.; McClure, G.; </a:t>
            </a:r>
            <a:r>
              <a:rPr lang="en-US" sz="1300" dirty="0" err="1"/>
              <a:t>Menke</a:t>
            </a:r>
            <a:r>
              <a:rPr lang="en-US" sz="1300" dirty="0"/>
              <a:t>, R. ”Methods for identifying causes of EMI emissions from switched mode power applications”, 2001. EMC. 2001 IEEE International Symposium on Electromagnetic Compatibility, </a:t>
            </a:r>
            <a:r>
              <a:rPr lang="nl-NL" sz="1300" dirty="0"/>
              <a:t>Volume 2,  13-17 Aug. 2001 Page(s):1092 – 1096</a:t>
            </a:r>
          </a:p>
          <a:p>
            <a:pPr marL="609600" indent="-609600" algn="ctr">
              <a:lnSpc>
                <a:spcPct val="80000"/>
              </a:lnSpc>
            </a:pPr>
            <a:r>
              <a:rPr lang="en-US" sz="1200" b="1" u="sng" dirty="0" smtClean="0"/>
              <a:t>Noise </a:t>
            </a:r>
            <a:r>
              <a:rPr lang="en-US" sz="1200" b="1" u="sng" dirty="0"/>
              <a:t>propagation</a:t>
            </a:r>
            <a:endParaRPr lang="en-GB" sz="1200" b="1" dirty="0"/>
          </a:p>
          <a:p>
            <a:pPr marL="609600" indent="-609600">
              <a:lnSpc>
                <a:spcPct val="80000"/>
              </a:lnSpc>
            </a:pPr>
            <a:r>
              <a:rPr lang="en-US" sz="1300" dirty="0" smtClean="0"/>
              <a:t>C.R</a:t>
            </a:r>
            <a:r>
              <a:rPr lang="en-US" sz="1300" dirty="0"/>
              <a:t>. Paul." </a:t>
            </a:r>
            <a:r>
              <a:rPr lang="en-US" sz="1300" i="1" dirty="0"/>
              <a:t>Analysis of multi-conductor transmission lines </a:t>
            </a:r>
            <a:r>
              <a:rPr lang="en-US" sz="1300" dirty="0"/>
              <a:t>", 1992, ISBN-0-471-02080-X</a:t>
            </a:r>
            <a:endParaRPr lang="en-US" sz="1300" u="sng" dirty="0"/>
          </a:p>
          <a:p>
            <a:pPr marL="609600" indent="-609600">
              <a:lnSpc>
                <a:spcPct val="80000"/>
              </a:lnSpc>
            </a:pPr>
            <a:r>
              <a:rPr lang="en-US" sz="1300" dirty="0"/>
              <a:t>Lorenz-Jung, Jan </a:t>
            </a:r>
            <a:r>
              <a:rPr lang="en-US" sz="1300" dirty="0" err="1"/>
              <a:t>Luiken</a:t>
            </a:r>
            <a:r>
              <a:rPr lang="en-US" sz="1300" dirty="0"/>
              <a:t> </a:t>
            </a:r>
            <a:r>
              <a:rPr lang="en-US" sz="1300" dirty="0" err="1"/>
              <a:t>ter</a:t>
            </a:r>
            <a:r>
              <a:rPr lang="en-US" sz="1300" dirty="0"/>
              <a:t> </a:t>
            </a:r>
            <a:r>
              <a:rPr lang="en-US" sz="1300" dirty="0" err="1"/>
              <a:t>Haseborg</a:t>
            </a:r>
            <a:r>
              <a:rPr lang="en-US" sz="1300" dirty="0"/>
              <a:t> " </a:t>
            </a:r>
            <a:r>
              <a:rPr lang="en-US" sz="1300" i="1" dirty="0"/>
              <a:t>Evaluation of measured complex transfer admittance for the characterization of shield in-homogeneities of Multi-conductor Cables </a:t>
            </a:r>
            <a:r>
              <a:rPr lang="en-US" sz="1300" dirty="0"/>
              <a:t>", IEEE Trans. on Electromagnetic Compatibility vol. 41 No 4 - Nov.1999</a:t>
            </a:r>
          </a:p>
          <a:p>
            <a:pPr marL="609600" indent="-609600">
              <a:lnSpc>
                <a:spcPct val="80000"/>
              </a:lnSpc>
            </a:pPr>
            <a:r>
              <a:rPr lang="en-GB" sz="1300" dirty="0"/>
              <a:t>F. </a:t>
            </a:r>
            <a:r>
              <a:rPr lang="en-GB" sz="1300" dirty="0" err="1"/>
              <a:t>Arteche</a:t>
            </a:r>
            <a:r>
              <a:rPr lang="en-GB" sz="1300" dirty="0"/>
              <a:t>, C. </a:t>
            </a:r>
            <a:r>
              <a:rPr lang="en-GB" sz="1300" dirty="0" err="1"/>
              <a:t>Rivetta</a:t>
            </a:r>
            <a:r>
              <a:rPr lang="en-GB" sz="1300" dirty="0"/>
              <a:t>,  </a:t>
            </a:r>
            <a:r>
              <a:rPr lang="en-GB" sz="1300" i="1" dirty="0"/>
              <a:t>"Noise Susceptibility Analysis of the HF Front-End Electronics for the CMS High -Energy Experiment".</a:t>
            </a:r>
            <a:r>
              <a:rPr lang="en-GB" sz="1300" dirty="0"/>
              <a:t> Proc. IEEE Int. Symposium on EMC, Boston (USA), </a:t>
            </a:r>
            <a:r>
              <a:rPr lang="en-GB" sz="1300" dirty="0" err="1"/>
              <a:t>Vol</a:t>
            </a:r>
            <a:r>
              <a:rPr lang="en-GB" sz="1300" dirty="0"/>
              <a:t> 2, pp 718-723, Aug 2003.</a:t>
            </a:r>
            <a:r>
              <a:rPr lang="en-US" sz="1300" dirty="0"/>
              <a:t> </a:t>
            </a:r>
          </a:p>
          <a:p>
            <a:pPr marL="609600" indent="-609600">
              <a:lnSpc>
                <a:spcPct val="80000"/>
              </a:lnSpc>
            </a:pPr>
            <a:r>
              <a:rPr lang="en-US" sz="1300" dirty="0"/>
              <a:t>F. </a:t>
            </a:r>
            <a:r>
              <a:rPr lang="en-US" sz="1300" dirty="0" err="1"/>
              <a:t>Arteche</a:t>
            </a:r>
            <a:r>
              <a:rPr lang="en-US" sz="1300" dirty="0"/>
              <a:t>, C. </a:t>
            </a:r>
            <a:r>
              <a:rPr lang="en-US" sz="1300" dirty="0" err="1"/>
              <a:t>Rivetta</a:t>
            </a:r>
            <a:r>
              <a:rPr lang="en-US" sz="1300" dirty="0"/>
              <a:t>, "Effects of CM and DM noise propagation in LV distribution cables"  Proc. 9th Workshop on Electronics for LHC experiments, LECC2003. Amsterdam (Netherlands) pp 380-385, October 2003</a:t>
            </a:r>
          </a:p>
          <a:p>
            <a:pPr marL="609600" indent="-609600" algn="ctr">
              <a:lnSpc>
                <a:spcPct val="80000"/>
              </a:lnSpc>
            </a:pPr>
            <a:r>
              <a:rPr lang="en-GB" sz="1200" b="1" u="sng" dirty="0"/>
              <a:t>Noise immunity test &amp; EMC Topologies</a:t>
            </a:r>
            <a:endParaRPr lang="en-GB" sz="1200" b="1" dirty="0"/>
          </a:p>
          <a:p>
            <a:pPr marL="609600" indent="-609600">
              <a:lnSpc>
                <a:spcPct val="80000"/>
              </a:lnSpc>
            </a:pPr>
            <a:r>
              <a:rPr lang="en-GB" sz="1300" dirty="0" err="1" smtClean="0"/>
              <a:t>F.Arteche</a:t>
            </a:r>
            <a:r>
              <a:rPr lang="en-GB" sz="1300" dirty="0" smtClean="0"/>
              <a:t> et Al. “</a:t>
            </a:r>
            <a:r>
              <a:rPr lang="en-US" sz="1300" dirty="0" smtClean="0"/>
              <a:t>Detector noise susceptibility issues for the future generation of High Energy Physics Experiments”, Topical Workshop on Electronics for Particle Physics, Naxos, </a:t>
            </a:r>
            <a:r>
              <a:rPr lang="en-US" sz="1300" dirty="0" err="1" smtClean="0"/>
              <a:t>Greece,Sep</a:t>
            </a:r>
            <a:r>
              <a:rPr lang="en-US" sz="1300" dirty="0" smtClean="0"/>
              <a:t> 2008, pp.533-538 </a:t>
            </a:r>
            <a:endParaRPr lang="en-GB" sz="1300" dirty="0" smtClean="0"/>
          </a:p>
          <a:p>
            <a:pPr marL="609600" indent="-609600">
              <a:lnSpc>
                <a:spcPct val="80000"/>
              </a:lnSpc>
            </a:pPr>
            <a:r>
              <a:rPr lang="en-GB" sz="1300" dirty="0" smtClean="0"/>
              <a:t>6100-5-2 </a:t>
            </a:r>
            <a:r>
              <a:rPr lang="en-GB" sz="1300" dirty="0"/>
              <a:t>IEC: EMC part 5 : Installation and mitigation guide line. Section 2: </a:t>
            </a:r>
            <a:r>
              <a:rPr lang="en-GB" sz="1300" dirty="0" err="1"/>
              <a:t>Earthing</a:t>
            </a:r>
            <a:r>
              <a:rPr lang="en-GB" sz="1300" dirty="0"/>
              <a:t> and cabling</a:t>
            </a:r>
          </a:p>
          <a:p>
            <a:pPr marL="609600" indent="-609600">
              <a:lnSpc>
                <a:spcPct val="80000"/>
              </a:lnSpc>
            </a:pPr>
            <a:r>
              <a:rPr lang="en-GB" sz="1300" dirty="0"/>
              <a:t>MIL-STD-461: Requirements for the control of EMI characteristics of sub-systems and equipment</a:t>
            </a:r>
          </a:p>
          <a:p>
            <a:pPr marL="609600" indent="-609600">
              <a:lnSpc>
                <a:spcPct val="80000"/>
              </a:lnSpc>
            </a:pPr>
            <a:r>
              <a:rPr lang="en-GB" sz="1300" dirty="0"/>
              <a:t>NASA: Marshall Space Flight Centre Electromagnetic  Compatibility Design and Interference Control Handbook</a:t>
            </a:r>
          </a:p>
          <a:p>
            <a:pPr marL="609600" indent="-609600">
              <a:lnSpc>
                <a:spcPct val="80000"/>
              </a:lnSpc>
            </a:pPr>
            <a:r>
              <a:rPr lang="en-GB" sz="1300" dirty="0" smtClean="0"/>
              <a:t>F</a:t>
            </a:r>
            <a:r>
              <a:rPr lang="en-GB" sz="1300" dirty="0"/>
              <a:t>. </a:t>
            </a:r>
            <a:r>
              <a:rPr lang="en-GB" sz="1300" dirty="0" err="1"/>
              <a:t>Arteche</a:t>
            </a:r>
            <a:r>
              <a:rPr lang="en-GB" sz="1300" dirty="0"/>
              <a:t> &amp; C. </a:t>
            </a:r>
            <a:r>
              <a:rPr lang="en-GB" sz="1300" dirty="0" err="1"/>
              <a:t>Rivetta</a:t>
            </a:r>
            <a:r>
              <a:rPr lang="en-GB" sz="1300" dirty="0"/>
              <a:t>, </a:t>
            </a:r>
            <a:r>
              <a:rPr lang="en-GB" sz="1300" i="1" dirty="0"/>
              <a:t>“EM Immunity studies for front-end electronics in high-energy physics experiments</a:t>
            </a:r>
            <a:r>
              <a:rPr lang="en-GB" sz="1300" dirty="0"/>
              <a:t> “, International Symposium on EMC - EMC Europe 2004 - Eindhoven, The Netherlands - September </a:t>
            </a:r>
            <a:r>
              <a:rPr lang="en-GB" sz="1300" dirty="0" smtClean="0"/>
              <a:t>2004</a:t>
            </a:r>
          </a:p>
          <a:p>
            <a:pPr marL="609600" indent="-609600">
              <a:lnSpc>
                <a:spcPct val="80000"/>
              </a:lnSpc>
            </a:pPr>
            <a:r>
              <a:rPr lang="en-GB" sz="1300" dirty="0" smtClean="0"/>
              <a:t>F. </a:t>
            </a:r>
            <a:r>
              <a:rPr lang="en-GB" sz="1300" dirty="0" err="1" smtClean="0"/>
              <a:t>Arteche</a:t>
            </a:r>
            <a:r>
              <a:rPr lang="en-GB" sz="1300" dirty="0" smtClean="0"/>
              <a:t> &amp; C. </a:t>
            </a:r>
            <a:r>
              <a:rPr lang="en-GB" sz="1300" dirty="0" err="1" smtClean="0"/>
              <a:t>Rivetta</a:t>
            </a:r>
            <a:r>
              <a:rPr lang="en-GB" sz="1300" dirty="0" smtClean="0"/>
              <a:t> , </a:t>
            </a:r>
            <a:r>
              <a:rPr lang="en-GB" sz="1300" i="1" dirty="0" smtClean="0"/>
              <a:t>“EMC studies in High Energy Physics experiments”,</a:t>
            </a:r>
            <a:r>
              <a:rPr lang="en-GB" sz="1300" dirty="0" smtClean="0"/>
              <a:t> European Space Agency  EMC Conference - </a:t>
            </a:r>
            <a:r>
              <a:rPr lang="en-GB" sz="1300" dirty="0" err="1" smtClean="0"/>
              <a:t>Noordwijk</a:t>
            </a:r>
            <a:r>
              <a:rPr lang="en-GB" sz="1300" dirty="0" smtClean="0"/>
              <a:t>, The Netherlands - February 2004 </a:t>
            </a:r>
          </a:p>
          <a:p>
            <a:pPr marL="609600" indent="-609600">
              <a:lnSpc>
                <a:spcPct val="80000"/>
              </a:lnSpc>
            </a:pPr>
            <a:endParaRPr lang="en-GB" sz="13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2060849"/>
            <a:ext cx="8784976" cy="432048"/>
          </a:xfrm>
        </p:spPr>
        <p:txBody>
          <a:bodyPr/>
          <a:lstStyle/>
          <a:p>
            <a:pPr algn="ctr">
              <a:buNone/>
            </a:pPr>
            <a:r>
              <a:rPr lang="en-US" sz="4800" b="1" dirty="0" smtClean="0"/>
              <a:t>THANK YOU </a:t>
            </a:r>
          </a:p>
          <a:p>
            <a:pPr algn="ctr">
              <a:buNone/>
            </a:pPr>
            <a:r>
              <a:rPr lang="en-US" sz="4800" b="1" dirty="0" smtClean="0"/>
              <a:t>FOR </a:t>
            </a:r>
          </a:p>
          <a:p>
            <a:pPr algn="ctr">
              <a:buNone/>
            </a:pPr>
            <a:r>
              <a:rPr lang="en-US" sz="4800" b="1" dirty="0" smtClean="0"/>
              <a:t>YOUR  ATENTION</a:t>
            </a:r>
          </a:p>
          <a:p>
            <a:pPr lvl="1"/>
            <a:endParaRPr lang="es-ES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8153400" cy="609600"/>
          </a:xfrm>
        </p:spPr>
        <p:txBody>
          <a:bodyPr/>
          <a:lstStyle/>
          <a:p>
            <a:r>
              <a:rPr lang="en-GB" sz="3600" b="1" u="sng" dirty="0" smtClean="0"/>
              <a:t>1. Introduction – Belle II </a:t>
            </a:r>
            <a:r>
              <a:rPr lang="en-GB" sz="3600" b="1" u="sng" dirty="0"/>
              <a:t>experiment</a:t>
            </a:r>
          </a:p>
        </p:txBody>
      </p:sp>
      <p:grpSp>
        <p:nvGrpSpPr>
          <p:cNvPr id="7" name="Group 38"/>
          <p:cNvGrpSpPr>
            <a:grpSpLocks/>
          </p:cNvGrpSpPr>
          <p:nvPr/>
        </p:nvGrpSpPr>
        <p:grpSpPr bwMode="auto">
          <a:xfrm>
            <a:off x="395536" y="1052736"/>
            <a:ext cx="8424936" cy="4981575"/>
            <a:chOff x="1248" y="1056"/>
            <a:chExt cx="4512" cy="3138"/>
          </a:xfrm>
        </p:grpSpPr>
        <p:grpSp>
          <p:nvGrpSpPr>
            <p:cNvPr id="8" name="Group 31"/>
            <p:cNvGrpSpPr>
              <a:grpSpLocks/>
            </p:cNvGrpSpPr>
            <p:nvPr/>
          </p:nvGrpSpPr>
          <p:grpSpPr bwMode="auto">
            <a:xfrm>
              <a:off x="1248" y="1056"/>
              <a:ext cx="4512" cy="3138"/>
              <a:chOff x="1248" y="951"/>
              <a:chExt cx="4512" cy="3138"/>
            </a:xfrm>
          </p:grpSpPr>
          <p:pic>
            <p:nvPicPr>
              <p:cNvPr id="15" name="Picture 29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296" y="1008"/>
                <a:ext cx="4368" cy="30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grpSp>
            <p:nvGrpSpPr>
              <p:cNvPr id="16" name="Group 30"/>
              <p:cNvGrpSpPr>
                <a:grpSpLocks/>
              </p:cNvGrpSpPr>
              <p:nvPr/>
            </p:nvGrpSpPr>
            <p:grpSpPr bwMode="auto">
              <a:xfrm>
                <a:off x="1248" y="951"/>
                <a:ext cx="4512" cy="2757"/>
                <a:chOff x="1248" y="960"/>
                <a:chExt cx="4512" cy="2757"/>
              </a:xfrm>
            </p:grpSpPr>
            <p:sp>
              <p:nvSpPr>
                <p:cNvPr id="17" name="Rectangle 24"/>
                <p:cNvSpPr>
                  <a:spLocks noChangeArrowheads="1"/>
                </p:cNvSpPr>
                <p:nvPr/>
              </p:nvSpPr>
              <p:spPr bwMode="auto">
                <a:xfrm>
                  <a:off x="1248" y="960"/>
                  <a:ext cx="1200" cy="2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20000"/>
                    </a:spcBef>
                    <a:buSzPct val="75000"/>
                    <a:buFont typeface="Wingdings" pitchFamily="2" charset="2"/>
                    <a:buNone/>
                  </a:pPr>
                  <a:r>
                    <a:rPr lang="pl-PL" sz="1600" dirty="0" smtClean="0">
                      <a:latin typeface="Arial Narrow" pitchFamily="34" charset="0"/>
                    </a:rPr>
                    <a:t>CsI</a:t>
                  </a:r>
                  <a:r>
                    <a:rPr lang="es-ES" sz="1600" dirty="0" smtClean="0">
                      <a:latin typeface="Arial Narrow" pitchFamily="34" charset="0"/>
                    </a:rPr>
                    <a:t> </a:t>
                  </a:r>
                  <a:r>
                    <a:rPr lang="pl-PL" sz="1600" dirty="0" smtClean="0">
                      <a:latin typeface="Arial Narrow" pitchFamily="34" charset="0"/>
                    </a:rPr>
                    <a:t>EM </a:t>
                  </a:r>
                  <a:r>
                    <a:rPr lang="pl-PL" sz="1600" dirty="0">
                      <a:latin typeface="Arial Narrow" pitchFamily="34" charset="0"/>
                    </a:rPr>
                    <a:t>calorimeter</a:t>
                  </a:r>
                  <a:r>
                    <a:rPr lang="pl-PL" sz="1600" dirty="0" smtClean="0">
                      <a:latin typeface="Arial Narrow" pitchFamily="34" charset="0"/>
                    </a:rPr>
                    <a:t>:</a:t>
                  </a:r>
                  <a:endParaRPr lang="pl-PL" sz="1600" dirty="0">
                    <a:solidFill>
                      <a:srgbClr val="FF0000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18" name="Rectangle 25"/>
                <p:cNvSpPr>
                  <a:spLocks noChangeArrowheads="1"/>
                </p:cNvSpPr>
                <p:nvPr/>
              </p:nvSpPr>
              <p:spPr bwMode="auto">
                <a:xfrm>
                  <a:off x="4656" y="960"/>
                  <a:ext cx="1104" cy="5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20000"/>
                    </a:spcBef>
                    <a:buSzPct val="75000"/>
                    <a:buFont typeface="Wingdings" pitchFamily="2" charset="2"/>
                    <a:buNone/>
                  </a:pPr>
                  <a:r>
                    <a:rPr lang="pl-PL" sz="1600" dirty="0">
                      <a:latin typeface="Arial Narrow" pitchFamily="34" charset="0"/>
                    </a:rPr>
                    <a:t>RPC </a:t>
                  </a:r>
                  <a:r>
                    <a:rPr lang="el-GR" sz="1600" dirty="0">
                      <a:latin typeface="Arial Narrow" pitchFamily="34" charset="0"/>
                    </a:rPr>
                    <a:t>μ</a:t>
                  </a:r>
                  <a:r>
                    <a:rPr lang="pl-PL" sz="1600" dirty="0">
                      <a:latin typeface="Arial Narrow" pitchFamily="34" charset="0"/>
                    </a:rPr>
                    <a:t> &amp; K</a:t>
                  </a:r>
                  <a:r>
                    <a:rPr lang="pl-PL" sz="1600" baseline="-12000" dirty="0">
                      <a:latin typeface="Arial Narrow" pitchFamily="34" charset="0"/>
                    </a:rPr>
                    <a:t>L</a:t>
                  </a:r>
                  <a:r>
                    <a:rPr lang="pl-PL" sz="1600" dirty="0">
                      <a:latin typeface="Arial Narrow" pitchFamily="34" charset="0"/>
                    </a:rPr>
                    <a:t> counter:    scintillator + Si-PM    </a:t>
                  </a:r>
                  <a:r>
                    <a:rPr lang="es-ES" sz="1600" dirty="0" smtClean="0">
                      <a:latin typeface="Arial Narrow" pitchFamily="34" charset="0"/>
                    </a:rPr>
                    <a:t>(</a:t>
                  </a:r>
                  <a:r>
                    <a:rPr lang="pl-PL" sz="1600" dirty="0" smtClean="0">
                      <a:latin typeface="Arial Narrow" pitchFamily="34" charset="0"/>
                    </a:rPr>
                    <a:t>for end-caps</a:t>
                  </a:r>
                  <a:r>
                    <a:rPr lang="es-ES" sz="1600" dirty="0" smtClean="0">
                      <a:latin typeface="Arial Narrow" pitchFamily="34" charset="0"/>
                    </a:rPr>
                    <a:t>)</a:t>
                  </a:r>
                  <a:endParaRPr lang="pl-PL" sz="1600" dirty="0">
                    <a:latin typeface="Arial Narrow" pitchFamily="34" charset="0"/>
                  </a:endParaRPr>
                </a:p>
              </p:txBody>
            </p:sp>
            <p:sp>
              <p:nvSpPr>
                <p:cNvPr id="19" name="Rectangle 26"/>
                <p:cNvSpPr>
                  <a:spLocks noChangeArrowheads="1"/>
                </p:cNvSpPr>
                <p:nvPr/>
              </p:nvSpPr>
              <p:spPr bwMode="auto">
                <a:xfrm>
                  <a:off x="4560" y="3120"/>
                  <a:ext cx="1200" cy="5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20000"/>
                    </a:spcBef>
                    <a:buSzPct val="75000"/>
                    <a:buFont typeface="Wingdings" pitchFamily="2" charset="2"/>
                    <a:buNone/>
                  </a:pPr>
                  <a:r>
                    <a:rPr lang="es-ES" sz="1600" dirty="0" smtClean="0">
                      <a:latin typeface="Arial Narrow" pitchFamily="34" charset="0"/>
                    </a:rPr>
                    <a:t>PI </a:t>
                  </a:r>
                  <a:r>
                    <a:rPr lang="es-ES" sz="1600" dirty="0" err="1" smtClean="0">
                      <a:latin typeface="Arial Narrow" pitchFamily="34" charset="0"/>
                    </a:rPr>
                    <a:t>barrel</a:t>
                  </a:r>
                  <a:r>
                    <a:rPr lang="es-ES" sz="1600" dirty="0" smtClean="0">
                      <a:latin typeface="Arial Narrow" pitchFamily="34" charset="0"/>
                    </a:rPr>
                    <a:t> / </a:t>
                  </a:r>
                  <a:r>
                    <a:rPr lang="es-ES" sz="1600" dirty="0" err="1" smtClean="0">
                      <a:latin typeface="Arial Narrow" pitchFamily="34" charset="0"/>
                    </a:rPr>
                    <a:t>Endcap</a:t>
                  </a:r>
                  <a:endParaRPr lang="es-ES" sz="1600" dirty="0" smtClean="0">
                    <a:latin typeface="Arial Narrow" pitchFamily="34" charset="0"/>
                  </a:endParaRPr>
                </a:p>
                <a:p>
                  <a:pPr eaLnBrk="1" hangingPunct="1">
                    <a:spcBef>
                      <a:spcPct val="20000"/>
                    </a:spcBef>
                    <a:buSzPct val="75000"/>
                    <a:buFont typeface="Wingdings" pitchFamily="2" charset="2"/>
                    <a:buNone/>
                  </a:pPr>
                  <a:r>
                    <a:rPr lang="es-ES" sz="1600" dirty="0" smtClean="0">
                      <a:latin typeface="Arial Narrow" pitchFamily="34" charset="0"/>
                    </a:rPr>
                    <a:t>TOP+A-RICH</a:t>
                  </a:r>
                </a:p>
                <a:p>
                  <a:pPr eaLnBrk="1" hangingPunct="1">
                    <a:spcBef>
                      <a:spcPct val="20000"/>
                    </a:spcBef>
                    <a:buSzPct val="75000"/>
                    <a:buFont typeface="Wingdings" pitchFamily="2" charset="2"/>
                    <a:buNone/>
                  </a:pPr>
                  <a:endParaRPr lang="pl-PL" sz="1600" dirty="0">
                    <a:solidFill>
                      <a:srgbClr val="FF0000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20" name="Rectangle 27"/>
                <p:cNvSpPr>
                  <a:spLocks noChangeArrowheads="1"/>
                </p:cNvSpPr>
                <p:nvPr/>
              </p:nvSpPr>
              <p:spPr bwMode="auto">
                <a:xfrm>
                  <a:off x="1248" y="2208"/>
                  <a:ext cx="120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20000"/>
                    </a:spcBef>
                    <a:buSzPct val="75000"/>
                  </a:pPr>
                  <a:r>
                    <a:rPr lang="en-US" sz="1600" dirty="0" smtClean="0">
                      <a:latin typeface="Arial Narrow" pitchFamily="34" charset="0"/>
                    </a:rPr>
                    <a:t>SVD (Silicon Vertex Detector)</a:t>
                  </a:r>
                  <a:endParaRPr lang="en-US" sz="1600" dirty="0">
                    <a:latin typeface="Arial Narrow" pitchFamily="34" charset="0"/>
                  </a:endParaRPr>
                </a:p>
              </p:txBody>
            </p:sp>
            <p:sp>
              <p:nvSpPr>
                <p:cNvPr id="21" name="Rectangle 28"/>
                <p:cNvSpPr>
                  <a:spLocks noChangeArrowheads="1"/>
                </p:cNvSpPr>
                <p:nvPr/>
              </p:nvSpPr>
              <p:spPr bwMode="auto">
                <a:xfrm>
                  <a:off x="1344" y="3504"/>
                  <a:ext cx="1200" cy="2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20000"/>
                    </a:spcBef>
                    <a:buSzPct val="75000"/>
                    <a:buFont typeface="Wingdings" pitchFamily="2" charset="2"/>
                    <a:buNone/>
                  </a:pPr>
                  <a:r>
                    <a:rPr lang="pl-PL" sz="1600" dirty="0">
                      <a:latin typeface="Arial Narrow" pitchFamily="34" charset="0"/>
                    </a:rPr>
                    <a:t>Central Drift </a:t>
                  </a:r>
                  <a:r>
                    <a:rPr lang="pl-PL" sz="1600" dirty="0" smtClean="0">
                      <a:latin typeface="Arial Narrow" pitchFamily="34" charset="0"/>
                    </a:rPr>
                    <a:t>Chamber</a:t>
                  </a:r>
                  <a:endParaRPr lang="pl-PL" sz="1600" dirty="0">
                    <a:solidFill>
                      <a:srgbClr val="FF0000"/>
                    </a:solidFill>
                    <a:latin typeface="Arial Narrow" pitchFamily="34" charset="0"/>
                  </a:endParaRPr>
                </a:p>
              </p:txBody>
            </p:sp>
          </p:grpSp>
        </p:grpSp>
        <p:sp>
          <p:nvSpPr>
            <p:cNvPr id="9" name="Line 32"/>
            <p:cNvSpPr>
              <a:spLocks noChangeShapeType="1"/>
            </p:cNvSpPr>
            <p:nvPr/>
          </p:nvSpPr>
          <p:spPr bwMode="auto">
            <a:xfrm flipH="1">
              <a:off x="4080" y="1200"/>
              <a:ext cx="576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Line 33"/>
            <p:cNvSpPr>
              <a:spLocks noChangeShapeType="1"/>
            </p:cNvSpPr>
            <p:nvPr/>
          </p:nvSpPr>
          <p:spPr bwMode="auto">
            <a:xfrm flipH="1" flipV="1">
              <a:off x="3504" y="2592"/>
              <a:ext cx="1296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Line 34"/>
            <p:cNvSpPr>
              <a:spLocks noChangeShapeType="1"/>
            </p:cNvSpPr>
            <p:nvPr/>
          </p:nvSpPr>
          <p:spPr bwMode="auto">
            <a:xfrm flipH="1" flipV="1">
              <a:off x="3552" y="3168"/>
              <a:ext cx="12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Line 35"/>
            <p:cNvSpPr>
              <a:spLocks noChangeShapeType="1"/>
            </p:cNvSpPr>
            <p:nvPr/>
          </p:nvSpPr>
          <p:spPr bwMode="auto">
            <a:xfrm>
              <a:off x="2064" y="1584"/>
              <a:ext cx="768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Line 36"/>
            <p:cNvSpPr>
              <a:spLocks noChangeShapeType="1"/>
            </p:cNvSpPr>
            <p:nvPr/>
          </p:nvSpPr>
          <p:spPr bwMode="auto">
            <a:xfrm flipV="1">
              <a:off x="2448" y="2688"/>
              <a:ext cx="72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Line 37"/>
            <p:cNvSpPr>
              <a:spLocks noChangeShapeType="1"/>
            </p:cNvSpPr>
            <p:nvPr/>
          </p:nvSpPr>
          <p:spPr bwMode="auto">
            <a:xfrm flipV="1">
              <a:off x="2304" y="2462"/>
              <a:ext cx="795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2" name="Rectangle 27"/>
          <p:cNvSpPr>
            <a:spLocks noChangeArrowheads="1"/>
          </p:cNvSpPr>
          <p:nvPr/>
        </p:nvSpPr>
        <p:spPr bwMode="auto">
          <a:xfrm>
            <a:off x="323528" y="4149080"/>
            <a:ext cx="1905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SzPct val="75000"/>
            </a:pPr>
            <a:r>
              <a:rPr lang="pl-PL" sz="1600" dirty="0" smtClean="0">
                <a:latin typeface="Arial Narrow" pitchFamily="34" charset="0"/>
              </a:rPr>
              <a:t>PXD </a:t>
            </a:r>
            <a:r>
              <a:rPr lang="pl-PL" sz="1600" dirty="0">
                <a:latin typeface="Arial Narrow" pitchFamily="34" charset="0"/>
              </a:rPr>
              <a:t>(DEPFET), </a:t>
            </a:r>
          </a:p>
        </p:txBody>
      </p:sp>
      <p:sp>
        <p:nvSpPr>
          <p:cNvPr id="38" name="Line 37"/>
          <p:cNvSpPr>
            <a:spLocks noChangeShapeType="1"/>
          </p:cNvSpPr>
          <p:nvPr/>
        </p:nvSpPr>
        <p:spPr bwMode="auto">
          <a:xfrm flipV="1">
            <a:off x="1619672" y="3284984"/>
            <a:ext cx="2376264" cy="1080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" name="Rectangle 27"/>
          <p:cNvSpPr>
            <a:spLocks noChangeArrowheads="1"/>
          </p:cNvSpPr>
          <p:nvPr/>
        </p:nvSpPr>
        <p:spPr bwMode="auto">
          <a:xfrm>
            <a:off x="7380312" y="2348880"/>
            <a:ext cx="159260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SzPct val="75000"/>
            </a:pPr>
            <a:r>
              <a:rPr lang="en-US" sz="1600" dirty="0" smtClean="0">
                <a:latin typeface="Arial Narrow" pitchFamily="34" charset="0"/>
              </a:rPr>
              <a:t>Solenoid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41" name="Line 32"/>
          <p:cNvSpPr>
            <a:spLocks noChangeShapeType="1"/>
          </p:cNvSpPr>
          <p:nvPr/>
        </p:nvSpPr>
        <p:spPr bwMode="auto">
          <a:xfrm flipH="1" flipV="1">
            <a:off x="4427984" y="2526432"/>
            <a:ext cx="2952328" cy="3847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2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24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81328"/>
            <a:ext cx="5486400" cy="476672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2388"/>
            <a:ext cx="7427913" cy="590550"/>
          </a:xfrm>
        </p:spPr>
        <p:txBody>
          <a:bodyPr/>
          <a:lstStyle/>
          <a:p>
            <a:pPr eaLnBrk="1" hangingPunct="1"/>
            <a:r>
              <a:rPr lang="en-GB" sz="3200" b="1" u="sng" dirty="0" smtClean="0"/>
              <a:t>1. Introduction – Belle II environment</a:t>
            </a:r>
            <a:endParaRPr lang="en-US" sz="3200" b="1" u="sng" dirty="0" smtClean="0"/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5638800"/>
            <a:ext cx="3835152" cy="381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b="1" u="sng" dirty="0" smtClean="0"/>
              <a:t>HEP experiment EMC map</a:t>
            </a:r>
            <a:endParaRPr lang="en-US" b="1" u="sng" dirty="0" smtClean="0">
              <a:solidFill>
                <a:srgbClr val="FF0000"/>
              </a:solidFill>
            </a:endParaRPr>
          </a:p>
        </p:txBody>
      </p:sp>
      <p:grpSp>
        <p:nvGrpSpPr>
          <p:cNvPr id="2" name="Group 71"/>
          <p:cNvGrpSpPr>
            <a:grpSpLocks/>
          </p:cNvGrpSpPr>
          <p:nvPr/>
        </p:nvGrpSpPr>
        <p:grpSpPr bwMode="auto">
          <a:xfrm>
            <a:off x="323850" y="609600"/>
            <a:ext cx="8680452" cy="5522913"/>
            <a:chOff x="12" y="336"/>
            <a:chExt cx="5468" cy="3479"/>
          </a:xfrm>
        </p:grpSpPr>
        <p:sp>
          <p:nvSpPr>
            <p:cNvPr id="21513" name="Line 4"/>
            <p:cNvSpPr>
              <a:spLocks noChangeShapeType="1"/>
            </p:cNvSpPr>
            <p:nvPr/>
          </p:nvSpPr>
          <p:spPr bwMode="auto">
            <a:xfrm flipH="1">
              <a:off x="144" y="1382"/>
              <a:ext cx="1257" cy="1528"/>
            </a:xfrm>
            <a:prstGeom prst="line">
              <a:avLst/>
            </a:prstGeom>
            <a:noFill/>
            <a:ln w="38100">
              <a:solidFill>
                <a:srgbClr val="1F1A6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14" name="Rectangle 5"/>
            <p:cNvSpPr>
              <a:spLocks noChangeArrowheads="1"/>
            </p:cNvSpPr>
            <p:nvPr/>
          </p:nvSpPr>
          <p:spPr bwMode="auto">
            <a:xfrm>
              <a:off x="4176" y="1427"/>
              <a:ext cx="806" cy="38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/>
            </a:p>
          </p:txBody>
        </p:sp>
        <p:sp>
          <p:nvSpPr>
            <p:cNvPr id="21515" name="Line 6"/>
            <p:cNvSpPr>
              <a:spLocks noChangeShapeType="1"/>
            </p:cNvSpPr>
            <p:nvPr/>
          </p:nvSpPr>
          <p:spPr bwMode="auto">
            <a:xfrm flipH="1">
              <a:off x="2824" y="1609"/>
              <a:ext cx="1352" cy="4"/>
            </a:xfrm>
            <a:prstGeom prst="line">
              <a:avLst/>
            </a:prstGeom>
            <a:noFill/>
            <a:ln w="28575">
              <a:solidFill>
                <a:srgbClr val="1F1A6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16" name="Line 7"/>
            <p:cNvSpPr>
              <a:spLocks noChangeShapeType="1"/>
            </p:cNvSpPr>
            <p:nvPr/>
          </p:nvSpPr>
          <p:spPr bwMode="auto">
            <a:xfrm flipH="1" flipV="1">
              <a:off x="1200" y="1655"/>
              <a:ext cx="989" cy="3"/>
            </a:xfrm>
            <a:prstGeom prst="line">
              <a:avLst/>
            </a:prstGeom>
            <a:noFill/>
            <a:ln w="28575">
              <a:solidFill>
                <a:srgbClr val="1F1A6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17" name="Text Box 8"/>
            <p:cNvSpPr txBox="1">
              <a:spLocks noChangeArrowheads="1"/>
            </p:cNvSpPr>
            <p:nvPr/>
          </p:nvSpPr>
          <p:spPr bwMode="auto">
            <a:xfrm>
              <a:off x="4185" y="1473"/>
              <a:ext cx="77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dirty="0" smtClean="0">
                  <a:solidFill>
                    <a:schemeClr val="tx1"/>
                  </a:solidFill>
                  <a:latin typeface="Times New Roman" pitchFamily="18" charset="0"/>
                </a:rPr>
                <a:t>FEE1 </a:t>
              </a:r>
              <a:r>
                <a:rPr lang="en-US" sz="1200" dirty="0">
                  <a:solidFill>
                    <a:schemeClr val="tx1"/>
                  </a:solidFill>
                  <a:latin typeface="Times New Roman" pitchFamily="18" charset="0"/>
                </a:rPr>
                <a:t>(dc)</a:t>
              </a:r>
            </a:p>
          </p:txBody>
        </p:sp>
        <p:sp>
          <p:nvSpPr>
            <p:cNvPr id="21518" name="Line 9"/>
            <p:cNvSpPr>
              <a:spLocks noChangeShapeType="1"/>
            </p:cNvSpPr>
            <p:nvPr/>
          </p:nvSpPr>
          <p:spPr bwMode="auto">
            <a:xfrm>
              <a:off x="3600" y="1518"/>
              <a:ext cx="2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19" name="Line 10"/>
            <p:cNvSpPr>
              <a:spLocks noChangeShapeType="1"/>
            </p:cNvSpPr>
            <p:nvPr/>
          </p:nvSpPr>
          <p:spPr bwMode="auto">
            <a:xfrm>
              <a:off x="1248" y="1746"/>
              <a:ext cx="288" cy="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20" name="Text Box 11"/>
            <p:cNvSpPr txBox="1">
              <a:spLocks noChangeArrowheads="1"/>
            </p:cNvSpPr>
            <p:nvPr/>
          </p:nvSpPr>
          <p:spPr bwMode="auto">
            <a:xfrm>
              <a:off x="3312" y="1064"/>
              <a:ext cx="739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F1A60"/>
                  </a:solidFill>
                  <a:latin typeface="Times New Roman" pitchFamily="18" charset="0"/>
                </a:rPr>
                <a:t>Conductive </a:t>
              </a:r>
            </a:p>
            <a:p>
              <a:pPr algn="ctr"/>
              <a:r>
                <a:rPr lang="en-US" sz="1600" dirty="0">
                  <a:solidFill>
                    <a:srgbClr val="1F1A60"/>
                  </a:solidFill>
                  <a:latin typeface="Times New Roman" pitchFamily="18" charset="0"/>
                </a:rPr>
                <a:t>Noise </a:t>
              </a:r>
            </a:p>
          </p:txBody>
        </p:sp>
        <p:sp>
          <p:nvSpPr>
            <p:cNvPr id="21521" name="Text Box 12"/>
            <p:cNvSpPr txBox="1">
              <a:spLocks noChangeArrowheads="1"/>
            </p:cNvSpPr>
            <p:nvPr/>
          </p:nvSpPr>
          <p:spPr bwMode="auto">
            <a:xfrm>
              <a:off x="1248" y="1882"/>
              <a:ext cx="615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Radiation</a:t>
              </a:r>
            </a:p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Noise</a:t>
              </a:r>
            </a:p>
          </p:txBody>
        </p:sp>
        <p:sp>
          <p:nvSpPr>
            <p:cNvPr id="21522" name="Rectangle 13"/>
            <p:cNvSpPr>
              <a:spLocks noChangeArrowheads="1"/>
            </p:cNvSpPr>
            <p:nvPr/>
          </p:nvSpPr>
          <p:spPr bwMode="auto">
            <a:xfrm>
              <a:off x="2064" y="2473"/>
              <a:ext cx="604" cy="38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/>
            </a:p>
          </p:txBody>
        </p:sp>
        <p:sp>
          <p:nvSpPr>
            <p:cNvPr id="21523" name="Rectangle 14"/>
            <p:cNvSpPr>
              <a:spLocks noChangeArrowheads="1"/>
            </p:cNvSpPr>
            <p:nvPr/>
          </p:nvSpPr>
          <p:spPr bwMode="auto">
            <a:xfrm>
              <a:off x="3744" y="2428"/>
              <a:ext cx="806" cy="38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/>
            </a:p>
          </p:txBody>
        </p:sp>
        <p:sp>
          <p:nvSpPr>
            <p:cNvPr id="21524" name="Line 15"/>
            <p:cNvSpPr>
              <a:spLocks noChangeShapeType="1"/>
            </p:cNvSpPr>
            <p:nvPr/>
          </p:nvSpPr>
          <p:spPr bwMode="auto">
            <a:xfrm flipH="1">
              <a:off x="2640" y="2655"/>
              <a:ext cx="1104" cy="0"/>
            </a:xfrm>
            <a:prstGeom prst="line">
              <a:avLst/>
            </a:prstGeom>
            <a:noFill/>
            <a:ln w="28575">
              <a:solidFill>
                <a:srgbClr val="1F1A6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25" name="Line 16"/>
            <p:cNvSpPr>
              <a:spLocks noChangeShapeType="1"/>
            </p:cNvSpPr>
            <p:nvPr/>
          </p:nvSpPr>
          <p:spPr bwMode="auto">
            <a:xfrm flipH="1" flipV="1">
              <a:off x="384" y="2655"/>
              <a:ext cx="720" cy="0"/>
            </a:xfrm>
            <a:prstGeom prst="line">
              <a:avLst/>
            </a:prstGeom>
            <a:noFill/>
            <a:ln w="28575">
              <a:solidFill>
                <a:srgbClr val="1F1A6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26" name="Text Box 17"/>
            <p:cNvSpPr txBox="1">
              <a:spLocks noChangeArrowheads="1"/>
            </p:cNvSpPr>
            <p:nvPr/>
          </p:nvSpPr>
          <p:spPr bwMode="auto">
            <a:xfrm>
              <a:off x="3731" y="2473"/>
              <a:ext cx="77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dirty="0" smtClean="0">
                  <a:solidFill>
                    <a:schemeClr val="tx1"/>
                  </a:solidFill>
                  <a:latin typeface="Times New Roman" pitchFamily="18" charset="0"/>
                </a:rPr>
                <a:t>FEE2 </a:t>
              </a:r>
              <a:r>
                <a:rPr lang="en-US" sz="1200" dirty="0">
                  <a:solidFill>
                    <a:schemeClr val="tx1"/>
                  </a:solidFill>
                  <a:latin typeface="Times New Roman" pitchFamily="18" charset="0"/>
                </a:rPr>
                <a:t>(dc</a:t>
              </a:r>
              <a:r>
                <a:rPr lang="en-US" sz="1200" dirty="0" smtClean="0">
                  <a:solidFill>
                    <a:schemeClr val="tx1"/>
                  </a:solidFill>
                  <a:latin typeface="Times New Roman" pitchFamily="18" charset="0"/>
                </a:rPr>
                <a:t>)</a:t>
              </a:r>
              <a:endParaRPr lang="en-US" sz="120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1527" name="Text Box 18"/>
            <p:cNvSpPr txBox="1">
              <a:spLocks noChangeArrowheads="1"/>
            </p:cNvSpPr>
            <p:nvPr/>
          </p:nvSpPr>
          <p:spPr bwMode="auto">
            <a:xfrm>
              <a:off x="2092" y="2528"/>
              <a:ext cx="37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</a:rPr>
                <a:t>PS2</a:t>
              </a:r>
              <a:endParaRPr lang="en-US" sz="200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1528" name="Line 19"/>
            <p:cNvSpPr>
              <a:spLocks noChangeShapeType="1"/>
            </p:cNvSpPr>
            <p:nvPr/>
          </p:nvSpPr>
          <p:spPr bwMode="auto">
            <a:xfrm>
              <a:off x="3168" y="2746"/>
              <a:ext cx="2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29" name="Line 20"/>
            <p:cNvSpPr>
              <a:spLocks noChangeShapeType="1"/>
            </p:cNvSpPr>
            <p:nvPr/>
          </p:nvSpPr>
          <p:spPr bwMode="auto">
            <a:xfrm>
              <a:off x="576" y="2792"/>
              <a:ext cx="288" cy="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30" name="Text Box 21"/>
            <p:cNvSpPr txBox="1">
              <a:spLocks noChangeArrowheads="1"/>
            </p:cNvSpPr>
            <p:nvPr/>
          </p:nvSpPr>
          <p:spPr bwMode="auto">
            <a:xfrm>
              <a:off x="2976" y="2928"/>
              <a:ext cx="739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Conductive </a:t>
              </a:r>
            </a:p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Noise</a:t>
              </a:r>
            </a:p>
          </p:txBody>
        </p:sp>
        <p:sp>
          <p:nvSpPr>
            <p:cNvPr id="21531" name="Text Box 22"/>
            <p:cNvSpPr txBox="1">
              <a:spLocks noChangeArrowheads="1"/>
            </p:cNvSpPr>
            <p:nvPr/>
          </p:nvSpPr>
          <p:spPr bwMode="auto">
            <a:xfrm>
              <a:off x="384" y="2928"/>
              <a:ext cx="615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Radiation</a:t>
              </a:r>
            </a:p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Noise</a:t>
              </a:r>
            </a:p>
          </p:txBody>
        </p:sp>
        <p:sp>
          <p:nvSpPr>
            <p:cNvPr id="21532" name="Line 23"/>
            <p:cNvSpPr>
              <a:spLocks noChangeShapeType="1"/>
            </p:cNvSpPr>
            <p:nvPr/>
          </p:nvSpPr>
          <p:spPr bwMode="auto">
            <a:xfrm>
              <a:off x="3408" y="1700"/>
              <a:ext cx="106" cy="764"/>
            </a:xfrm>
            <a:prstGeom prst="line">
              <a:avLst/>
            </a:prstGeom>
            <a:noFill/>
            <a:ln w="9525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33" name="Line 24"/>
            <p:cNvSpPr>
              <a:spLocks noChangeShapeType="1"/>
            </p:cNvSpPr>
            <p:nvPr/>
          </p:nvSpPr>
          <p:spPr bwMode="auto">
            <a:xfrm flipH="1">
              <a:off x="2976" y="1700"/>
              <a:ext cx="960" cy="718"/>
            </a:xfrm>
            <a:prstGeom prst="line">
              <a:avLst/>
            </a:prstGeom>
            <a:noFill/>
            <a:ln w="9525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34" name="Line 25"/>
            <p:cNvSpPr>
              <a:spLocks noChangeShapeType="1"/>
            </p:cNvSpPr>
            <p:nvPr/>
          </p:nvSpPr>
          <p:spPr bwMode="auto">
            <a:xfrm flipH="1">
              <a:off x="768" y="1973"/>
              <a:ext cx="288" cy="328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35" name="Text Box 26"/>
            <p:cNvSpPr txBox="1">
              <a:spLocks noChangeArrowheads="1"/>
            </p:cNvSpPr>
            <p:nvPr/>
          </p:nvSpPr>
          <p:spPr bwMode="auto">
            <a:xfrm>
              <a:off x="193" y="842"/>
              <a:ext cx="887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accent2"/>
                  </a:solidFill>
                  <a:latin typeface="Times New Roman" pitchFamily="18" charset="0"/>
                </a:rPr>
                <a:t>Distribution</a:t>
              </a:r>
            </a:p>
            <a:p>
              <a:pPr algn="ctr"/>
              <a:r>
                <a:rPr lang="en-US" sz="2000" dirty="0">
                  <a:solidFill>
                    <a:schemeClr val="accent2"/>
                  </a:solidFill>
                  <a:latin typeface="Times New Roman" pitchFamily="18" charset="0"/>
                </a:rPr>
                <a:t>Bus </a:t>
              </a:r>
            </a:p>
          </p:txBody>
        </p:sp>
        <p:sp>
          <p:nvSpPr>
            <p:cNvPr id="21536" name="Rectangle 27"/>
            <p:cNvSpPr>
              <a:spLocks noChangeArrowheads="1"/>
            </p:cNvSpPr>
            <p:nvPr/>
          </p:nvSpPr>
          <p:spPr bwMode="auto">
            <a:xfrm>
              <a:off x="3648" y="2110"/>
              <a:ext cx="1056" cy="86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/>
            </a:p>
          </p:txBody>
        </p:sp>
        <p:sp>
          <p:nvSpPr>
            <p:cNvPr id="21537" name="Rectangle 28"/>
            <p:cNvSpPr>
              <a:spLocks noChangeArrowheads="1"/>
            </p:cNvSpPr>
            <p:nvPr/>
          </p:nvSpPr>
          <p:spPr bwMode="auto">
            <a:xfrm>
              <a:off x="4032" y="1200"/>
              <a:ext cx="1200" cy="819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/>
            </a:p>
          </p:txBody>
        </p:sp>
        <p:sp>
          <p:nvSpPr>
            <p:cNvPr id="21540" name="Line 31"/>
            <p:cNvSpPr>
              <a:spLocks noChangeShapeType="1"/>
            </p:cNvSpPr>
            <p:nvPr/>
          </p:nvSpPr>
          <p:spPr bwMode="auto">
            <a:xfrm flipH="1" flipV="1">
              <a:off x="1055" y="2656"/>
              <a:ext cx="1009" cy="36"/>
            </a:xfrm>
            <a:prstGeom prst="line">
              <a:avLst/>
            </a:prstGeom>
            <a:noFill/>
            <a:ln w="28575">
              <a:solidFill>
                <a:srgbClr val="1F1A6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41" name="Rectangle 32"/>
            <p:cNvSpPr>
              <a:spLocks noChangeArrowheads="1"/>
            </p:cNvSpPr>
            <p:nvPr/>
          </p:nvSpPr>
          <p:spPr bwMode="auto">
            <a:xfrm>
              <a:off x="2189" y="1432"/>
              <a:ext cx="604" cy="38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/>
            </a:p>
          </p:txBody>
        </p:sp>
        <p:sp>
          <p:nvSpPr>
            <p:cNvPr id="21542" name="Text Box 33"/>
            <p:cNvSpPr txBox="1">
              <a:spLocks noChangeArrowheads="1"/>
            </p:cNvSpPr>
            <p:nvPr/>
          </p:nvSpPr>
          <p:spPr bwMode="auto">
            <a:xfrm>
              <a:off x="2325" y="1522"/>
              <a:ext cx="37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</a:rPr>
                <a:t>PS1</a:t>
              </a:r>
              <a:endParaRPr lang="en-US" sz="200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1546" name="Line 37"/>
            <p:cNvSpPr>
              <a:spLocks noChangeShapeType="1"/>
            </p:cNvSpPr>
            <p:nvPr/>
          </p:nvSpPr>
          <p:spPr bwMode="auto">
            <a:xfrm>
              <a:off x="4176" y="2792"/>
              <a:ext cx="0" cy="409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47" name="Line 38"/>
            <p:cNvSpPr>
              <a:spLocks noChangeShapeType="1"/>
            </p:cNvSpPr>
            <p:nvPr/>
          </p:nvSpPr>
          <p:spPr bwMode="auto">
            <a:xfrm>
              <a:off x="4032" y="3201"/>
              <a:ext cx="288" cy="0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48" name="Line 39"/>
            <p:cNvSpPr>
              <a:spLocks noChangeShapeType="1"/>
            </p:cNvSpPr>
            <p:nvPr/>
          </p:nvSpPr>
          <p:spPr bwMode="auto">
            <a:xfrm flipH="1" flipV="1">
              <a:off x="144" y="2019"/>
              <a:ext cx="720" cy="0"/>
            </a:xfrm>
            <a:prstGeom prst="line">
              <a:avLst/>
            </a:prstGeom>
            <a:noFill/>
            <a:ln w="28575">
              <a:solidFill>
                <a:srgbClr val="1F1A6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49" name="Text Box 40"/>
            <p:cNvSpPr txBox="1">
              <a:spLocks noChangeArrowheads="1"/>
            </p:cNvSpPr>
            <p:nvPr/>
          </p:nvSpPr>
          <p:spPr bwMode="auto">
            <a:xfrm>
              <a:off x="12" y="1432"/>
              <a:ext cx="1019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1F1A60"/>
                  </a:solidFill>
                  <a:latin typeface="Times New Roman" pitchFamily="18" charset="0"/>
                </a:rPr>
                <a:t>Harmonics </a:t>
              </a:r>
            </a:p>
            <a:p>
              <a:pPr algn="ctr"/>
              <a:r>
                <a:rPr lang="en-US" sz="1600" dirty="0" smtClean="0">
                  <a:solidFill>
                    <a:srgbClr val="1F1A60"/>
                  </a:solidFill>
                  <a:latin typeface="Times New Roman" pitchFamily="18" charset="0"/>
                </a:rPr>
                <a:t>&amp;</a:t>
              </a:r>
            </a:p>
            <a:p>
              <a:pPr algn="ctr"/>
              <a:r>
                <a:rPr lang="en-US" sz="1600" dirty="0" smtClean="0">
                  <a:solidFill>
                    <a:srgbClr val="1F1A60"/>
                  </a:solidFill>
                  <a:latin typeface="Times New Roman" pitchFamily="18" charset="0"/>
                </a:rPr>
                <a:t>Conductive noise</a:t>
              </a:r>
              <a:endParaRPr lang="en-US" sz="1600" dirty="0">
                <a:solidFill>
                  <a:srgbClr val="1F1A60"/>
                </a:solidFill>
                <a:latin typeface="Times New Roman" pitchFamily="18" charset="0"/>
              </a:endParaRPr>
            </a:p>
          </p:txBody>
        </p:sp>
        <p:sp>
          <p:nvSpPr>
            <p:cNvPr id="21550" name="Line 41"/>
            <p:cNvSpPr>
              <a:spLocks noChangeShapeType="1"/>
            </p:cNvSpPr>
            <p:nvPr/>
          </p:nvSpPr>
          <p:spPr bwMode="auto">
            <a:xfrm>
              <a:off x="240" y="2155"/>
              <a:ext cx="288" cy="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51" name="Line 42"/>
            <p:cNvSpPr>
              <a:spLocks noChangeShapeType="1"/>
            </p:cNvSpPr>
            <p:nvPr/>
          </p:nvSpPr>
          <p:spPr bwMode="auto">
            <a:xfrm>
              <a:off x="4992" y="1791"/>
              <a:ext cx="0" cy="410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52" name="Line 43"/>
            <p:cNvSpPr>
              <a:spLocks noChangeShapeType="1"/>
            </p:cNvSpPr>
            <p:nvPr/>
          </p:nvSpPr>
          <p:spPr bwMode="auto">
            <a:xfrm>
              <a:off x="4848" y="2201"/>
              <a:ext cx="288" cy="0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53" name="Line 44"/>
            <p:cNvSpPr>
              <a:spLocks noChangeShapeType="1"/>
            </p:cNvSpPr>
            <p:nvPr/>
          </p:nvSpPr>
          <p:spPr bwMode="auto">
            <a:xfrm flipH="1">
              <a:off x="4752" y="2337"/>
              <a:ext cx="336" cy="36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54" name="Text Box 45"/>
            <p:cNvSpPr txBox="1">
              <a:spLocks noChangeArrowheads="1"/>
            </p:cNvSpPr>
            <p:nvPr/>
          </p:nvSpPr>
          <p:spPr bwMode="auto">
            <a:xfrm>
              <a:off x="4656" y="2701"/>
              <a:ext cx="739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Conductive </a:t>
              </a:r>
            </a:p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Noise</a:t>
              </a:r>
            </a:p>
          </p:txBody>
        </p:sp>
        <p:sp>
          <p:nvSpPr>
            <p:cNvPr id="21555" name="Text Box 46"/>
            <p:cNvSpPr txBox="1">
              <a:spLocks noChangeArrowheads="1"/>
            </p:cNvSpPr>
            <p:nvPr/>
          </p:nvSpPr>
          <p:spPr bwMode="auto">
            <a:xfrm>
              <a:off x="2544" y="1928"/>
              <a:ext cx="615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Radiation</a:t>
              </a:r>
            </a:p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Noise</a:t>
              </a:r>
            </a:p>
          </p:txBody>
        </p:sp>
        <p:sp>
          <p:nvSpPr>
            <p:cNvPr id="21556" name="Line 47"/>
            <p:cNvSpPr>
              <a:spLocks noChangeShapeType="1"/>
            </p:cNvSpPr>
            <p:nvPr/>
          </p:nvSpPr>
          <p:spPr bwMode="auto">
            <a:xfrm flipV="1">
              <a:off x="3984" y="2201"/>
              <a:ext cx="442" cy="181"/>
            </a:xfrm>
            <a:prstGeom prst="line">
              <a:avLst/>
            </a:prstGeom>
            <a:noFill/>
            <a:ln w="9525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57" name="Line 48"/>
            <p:cNvSpPr>
              <a:spLocks noChangeShapeType="1"/>
            </p:cNvSpPr>
            <p:nvPr/>
          </p:nvSpPr>
          <p:spPr bwMode="auto">
            <a:xfrm flipV="1">
              <a:off x="4368" y="1246"/>
              <a:ext cx="586" cy="136"/>
            </a:xfrm>
            <a:prstGeom prst="line">
              <a:avLst/>
            </a:prstGeom>
            <a:noFill/>
            <a:ln w="9525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58" name="Text Box 49"/>
            <p:cNvSpPr txBox="1">
              <a:spLocks noChangeArrowheads="1"/>
            </p:cNvSpPr>
            <p:nvPr/>
          </p:nvSpPr>
          <p:spPr bwMode="auto">
            <a:xfrm>
              <a:off x="4656" y="836"/>
              <a:ext cx="615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F1A60"/>
                  </a:solidFill>
                  <a:latin typeface="Times New Roman" pitchFamily="18" charset="0"/>
                </a:rPr>
                <a:t>Radiation</a:t>
              </a:r>
            </a:p>
            <a:p>
              <a:pPr algn="ctr"/>
              <a:r>
                <a:rPr lang="en-US" sz="1600" dirty="0">
                  <a:solidFill>
                    <a:srgbClr val="1F1A60"/>
                  </a:solidFill>
                  <a:latin typeface="Times New Roman" pitchFamily="18" charset="0"/>
                </a:rPr>
                <a:t>Noise</a:t>
              </a:r>
            </a:p>
          </p:txBody>
        </p:sp>
        <p:sp>
          <p:nvSpPr>
            <p:cNvPr id="21559" name="Text Box 50"/>
            <p:cNvSpPr txBox="1">
              <a:spLocks noChangeArrowheads="1"/>
            </p:cNvSpPr>
            <p:nvPr/>
          </p:nvSpPr>
          <p:spPr bwMode="auto">
            <a:xfrm>
              <a:off x="3648" y="1928"/>
              <a:ext cx="615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latin typeface="Times New Roman" pitchFamily="18" charset="0"/>
                </a:rPr>
                <a:t>Radiation</a:t>
              </a:r>
            </a:p>
            <a:p>
              <a:pPr algn="ctr"/>
              <a:r>
                <a:rPr lang="en-US" sz="1600">
                  <a:solidFill>
                    <a:schemeClr val="bg1"/>
                  </a:solidFill>
                  <a:latin typeface="Times New Roman" pitchFamily="18" charset="0"/>
                </a:rPr>
                <a:t>Noise</a:t>
              </a:r>
            </a:p>
          </p:txBody>
        </p:sp>
        <p:sp>
          <p:nvSpPr>
            <p:cNvPr id="21560" name="Line 51"/>
            <p:cNvSpPr>
              <a:spLocks noChangeShapeType="1"/>
            </p:cNvSpPr>
            <p:nvPr/>
          </p:nvSpPr>
          <p:spPr bwMode="auto">
            <a:xfrm>
              <a:off x="3888" y="2792"/>
              <a:ext cx="0" cy="545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61" name="Line 52"/>
            <p:cNvSpPr>
              <a:spLocks noChangeShapeType="1"/>
            </p:cNvSpPr>
            <p:nvPr/>
          </p:nvSpPr>
          <p:spPr bwMode="auto">
            <a:xfrm>
              <a:off x="2064" y="3337"/>
              <a:ext cx="1824" cy="0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62" name="Line 53"/>
            <p:cNvSpPr>
              <a:spLocks noChangeShapeType="1"/>
            </p:cNvSpPr>
            <p:nvPr/>
          </p:nvSpPr>
          <p:spPr bwMode="auto">
            <a:xfrm>
              <a:off x="2496" y="654"/>
              <a:ext cx="1776" cy="0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63" name="Line 54"/>
            <p:cNvSpPr>
              <a:spLocks noChangeShapeType="1"/>
            </p:cNvSpPr>
            <p:nvPr/>
          </p:nvSpPr>
          <p:spPr bwMode="auto">
            <a:xfrm>
              <a:off x="4272" y="654"/>
              <a:ext cx="0" cy="773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64" name="Text Box 55"/>
            <p:cNvSpPr txBox="1">
              <a:spLocks noChangeArrowheads="1"/>
            </p:cNvSpPr>
            <p:nvPr/>
          </p:nvSpPr>
          <p:spPr bwMode="auto">
            <a:xfrm>
              <a:off x="3264" y="336"/>
              <a:ext cx="93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accent2"/>
                  </a:solidFill>
                  <a:latin typeface="Times New Roman" pitchFamily="18" charset="0"/>
                </a:rPr>
                <a:t>Slow control</a:t>
              </a:r>
            </a:p>
          </p:txBody>
        </p:sp>
        <p:sp>
          <p:nvSpPr>
            <p:cNvPr id="21565" name="Text Box 56"/>
            <p:cNvSpPr txBox="1">
              <a:spLocks noChangeArrowheads="1"/>
            </p:cNvSpPr>
            <p:nvPr/>
          </p:nvSpPr>
          <p:spPr bwMode="auto">
            <a:xfrm>
              <a:off x="3792" y="3337"/>
              <a:ext cx="93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accent2"/>
                  </a:solidFill>
                  <a:latin typeface="Times New Roman" pitchFamily="18" charset="0"/>
                </a:rPr>
                <a:t>Slow control</a:t>
              </a:r>
            </a:p>
          </p:txBody>
        </p:sp>
        <p:sp>
          <p:nvSpPr>
            <p:cNvPr id="21566" name="Line 57"/>
            <p:cNvSpPr>
              <a:spLocks noChangeShapeType="1"/>
            </p:cNvSpPr>
            <p:nvPr/>
          </p:nvSpPr>
          <p:spPr bwMode="auto">
            <a:xfrm flipV="1">
              <a:off x="4176" y="2201"/>
              <a:ext cx="816" cy="1000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67" name="Text Box 58"/>
            <p:cNvSpPr txBox="1">
              <a:spLocks noChangeArrowheads="1"/>
            </p:cNvSpPr>
            <p:nvPr/>
          </p:nvSpPr>
          <p:spPr bwMode="auto">
            <a:xfrm>
              <a:off x="4752" y="3565"/>
              <a:ext cx="7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accent2"/>
                  </a:solidFill>
                  <a:latin typeface="Times New Roman" pitchFamily="18" charset="0"/>
                </a:rPr>
                <a:t>Shielding</a:t>
              </a:r>
            </a:p>
          </p:txBody>
        </p:sp>
        <p:sp>
          <p:nvSpPr>
            <p:cNvPr id="21568" name="Line 59"/>
            <p:cNvSpPr>
              <a:spLocks noChangeShapeType="1"/>
            </p:cNvSpPr>
            <p:nvPr/>
          </p:nvSpPr>
          <p:spPr bwMode="auto">
            <a:xfrm flipH="1" flipV="1">
              <a:off x="4656" y="3019"/>
              <a:ext cx="336" cy="4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69" name="Line 60"/>
            <p:cNvSpPr>
              <a:spLocks noChangeShapeType="1"/>
            </p:cNvSpPr>
            <p:nvPr/>
          </p:nvSpPr>
          <p:spPr bwMode="auto">
            <a:xfrm>
              <a:off x="3168" y="745"/>
              <a:ext cx="2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70" name="Line 61"/>
            <p:cNvSpPr>
              <a:spLocks noChangeShapeType="1"/>
            </p:cNvSpPr>
            <p:nvPr/>
          </p:nvSpPr>
          <p:spPr bwMode="auto">
            <a:xfrm>
              <a:off x="2400" y="3247"/>
              <a:ext cx="2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71" name="Line 62"/>
            <p:cNvSpPr>
              <a:spLocks noChangeShapeType="1"/>
            </p:cNvSpPr>
            <p:nvPr/>
          </p:nvSpPr>
          <p:spPr bwMode="auto">
            <a:xfrm flipH="1" flipV="1">
              <a:off x="5232" y="2064"/>
              <a:ext cx="192" cy="14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72" name="Text Box 63"/>
            <p:cNvSpPr txBox="1">
              <a:spLocks noChangeArrowheads="1"/>
            </p:cNvSpPr>
            <p:nvPr/>
          </p:nvSpPr>
          <p:spPr bwMode="auto">
            <a:xfrm>
              <a:off x="2239" y="791"/>
              <a:ext cx="65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chemeClr val="tx1"/>
                  </a:solidFill>
                  <a:latin typeface="Times New Roman" pitchFamily="18" charset="0"/>
                </a:rPr>
                <a:t>Transients</a:t>
              </a:r>
            </a:p>
          </p:txBody>
        </p:sp>
        <p:sp>
          <p:nvSpPr>
            <p:cNvPr id="21573" name="Line 64"/>
            <p:cNvSpPr>
              <a:spLocks noChangeShapeType="1"/>
            </p:cNvSpPr>
            <p:nvPr/>
          </p:nvSpPr>
          <p:spPr bwMode="auto">
            <a:xfrm flipH="1">
              <a:off x="1392" y="973"/>
              <a:ext cx="1008" cy="50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74" name="Line 65"/>
            <p:cNvSpPr>
              <a:spLocks noChangeShapeType="1"/>
            </p:cNvSpPr>
            <p:nvPr/>
          </p:nvSpPr>
          <p:spPr bwMode="auto">
            <a:xfrm>
              <a:off x="2544" y="973"/>
              <a:ext cx="960" cy="45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75" name="Line 66"/>
            <p:cNvSpPr>
              <a:spLocks noChangeShapeType="1"/>
            </p:cNvSpPr>
            <p:nvPr/>
          </p:nvSpPr>
          <p:spPr bwMode="auto">
            <a:xfrm flipV="1">
              <a:off x="2592" y="700"/>
              <a:ext cx="384" cy="9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76" name="Line 67"/>
            <p:cNvSpPr>
              <a:spLocks noChangeShapeType="1"/>
            </p:cNvSpPr>
            <p:nvPr/>
          </p:nvSpPr>
          <p:spPr bwMode="auto">
            <a:xfrm flipH="1" flipV="1">
              <a:off x="2736" y="2701"/>
              <a:ext cx="384" cy="591"/>
            </a:xfrm>
            <a:prstGeom prst="line">
              <a:avLst/>
            </a:prstGeom>
            <a:noFill/>
            <a:ln w="9525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77" name="Line 68"/>
            <p:cNvSpPr>
              <a:spLocks noChangeShapeType="1"/>
            </p:cNvSpPr>
            <p:nvPr/>
          </p:nvSpPr>
          <p:spPr bwMode="auto">
            <a:xfrm flipV="1">
              <a:off x="2832" y="2701"/>
              <a:ext cx="192" cy="591"/>
            </a:xfrm>
            <a:prstGeom prst="line">
              <a:avLst/>
            </a:prstGeom>
            <a:noFill/>
            <a:ln w="9525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78" name="Text Box 69"/>
            <p:cNvSpPr txBox="1">
              <a:spLocks noChangeArrowheads="1"/>
            </p:cNvSpPr>
            <p:nvPr/>
          </p:nvSpPr>
          <p:spPr bwMode="auto">
            <a:xfrm>
              <a:off x="2208" y="2837"/>
              <a:ext cx="615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Radiation</a:t>
              </a:r>
            </a:p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Noise</a:t>
              </a:r>
            </a:p>
          </p:txBody>
        </p:sp>
      </p:grpSp>
      <p:sp>
        <p:nvSpPr>
          <p:cNvPr id="21511" name="Text Box 73"/>
          <p:cNvSpPr txBox="1">
            <a:spLocks noChangeArrowheads="1"/>
          </p:cNvSpPr>
          <p:nvPr/>
        </p:nvSpPr>
        <p:spPr bwMode="auto">
          <a:xfrm>
            <a:off x="7162800" y="381000"/>
            <a:ext cx="16002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dirty="0" smtClean="0"/>
              <a:t>STM 1</a:t>
            </a:r>
            <a:endParaRPr lang="es-ES" sz="1600" dirty="0"/>
          </a:p>
          <a:p>
            <a:pPr algn="ctr">
              <a:spcBef>
                <a:spcPct val="50000"/>
              </a:spcBef>
            </a:pPr>
            <a:r>
              <a:rPr lang="es-ES" sz="1600" dirty="0" smtClean="0"/>
              <a:t>LV </a:t>
            </a:r>
            <a:r>
              <a:rPr lang="es-ES" sz="1600" dirty="0" err="1" smtClean="0"/>
              <a:t>few</a:t>
            </a:r>
            <a:r>
              <a:rPr lang="es-ES" sz="1600" dirty="0" smtClean="0"/>
              <a:t> V</a:t>
            </a:r>
            <a:endParaRPr lang="es-ES" sz="1600" dirty="0"/>
          </a:p>
          <a:p>
            <a:pPr algn="ctr">
              <a:spcBef>
                <a:spcPct val="50000"/>
              </a:spcBef>
            </a:pPr>
            <a:r>
              <a:rPr lang="es-ES" sz="1600" dirty="0" smtClean="0"/>
              <a:t>HV – V </a:t>
            </a:r>
            <a:endParaRPr lang="es-ES" sz="1600" dirty="0"/>
          </a:p>
        </p:txBody>
      </p:sp>
      <p:sp>
        <p:nvSpPr>
          <p:cNvPr id="21512" name="Text Box 74"/>
          <p:cNvSpPr txBox="1">
            <a:spLocks noChangeArrowheads="1"/>
          </p:cNvSpPr>
          <p:nvPr/>
        </p:nvSpPr>
        <p:spPr bwMode="auto">
          <a:xfrm>
            <a:off x="4876800" y="5334000"/>
            <a:ext cx="16002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dirty="0" smtClean="0"/>
              <a:t>STM 2</a:t>
            </a:r>
            <a:endParaRPr lang="es-ES" sz="1600" dirty="0"/>
          </a:p>
          <a:p>
            <a:pPr algn="ctr">
              <a:spcBef>
                <a:spcPct val="50000"/>
              </a:spcBef>
            </a:pPr>
            <a:r>
              <a:rPr lang="es-ES" sz="1600" dirty="0" smtClean="0"/>
              <a:t>LV  5-10 V</a:t>
            </a:r>
            <a:endParaRPr lang="es-ES" sz="1600" dirty="0"/>
          </a:p>
          <a:p>
            <a:pPr algn="ctr">
              <a:spcBef>
                <a:spcPct val="50000"/>
              </a:spcBef>
            </a:pPr>
            <a:r>
              <a:rPr lang="es-ES" sz="1600" dirty="0" smtClean="0"/>
              <a:t> HV - </a:t>
            </a:r>
            <a:r>
              <a:rPr lang="es-ES" sz="1600" dirty="0" err="1" smtClean="0"/>
              <a:t>kV</a:t>
            </a:r>
            <a:endParaRPr lang="es-ES" sz="1600" dirty="0"/>
          </a:p>
        </p:txBody>
      </p:sp>
      <p:sp>
        <p:nvSpPr>
          <p:cNvPr id="72" name="Text Box 73"/>
          <p:cNvSpPr txBox="1">
            <a:spLocks noChangeArrowheads="1"/>
          </p:cNvSpPr>
          <p:nvPr/>
        </p:nvSpPr>
        <p:spPr bwMode="auto">
          <a:xfrm>
            <a:off x="2267744" y="620688"/>
            <a:ext cx="138417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dirty="0" smtClean="0"/>
              <a:t>STM 1 &amp; 2</a:t>
            </a:r>
            <a:endParaRPr lang="es-ES" sz="1600" dirty="0"/>
          </a:p>
          <a:p>
            <a:pPr algn="ctr">
              <a:spcBef>
                <a:spcPct val="50000"/>
              </a:spcBef>
            </a:pPr>
            <a:r>
              <a:rPr lang="es-ES" sz="1600" dirty="0" smtClean="0"/>
              <a:t>LV – A</a:t>
            </a:r>
          </a:p>
          <a:p>
            <a:pPr algn="ctr">
              <a:spcBef>
                <a:spcPct val="50000"/>
              </a:spcBef>
            </a:pPr>
            <a:r>
              <a:rPr lang="es-ES" sz="1600" dirty="0" smtClean="0"/>
              <a:t>HV - </a:t>
            </a:r>
            <a:r>
              <a:rPr lang="es-ES" sz="1600" dirty="0" err="1" smtClean="0"/>
              <a:t>mA</a:t>
            </a:r>
            <a:endParaRPr lang="es-ES" sz="1600" dirty="0"/>
          </a:p>
        </p:txBody>
      </p:sp>
      <p:sp>
        <p:nvSpPr>
          <p:cNvPr id="71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3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73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81328"/>
            <a:ext cx="5486400" cy="476672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443664" cy="620688"/>
          </a:xfrm>
        </p:spPr>
        <p:txBody>
          <a:bodyPr/>
          <a:lstStyle/>
          <a:p>
            <a:r>
              <a:rPr lang="en-GB" sz="3400" b="1" u="sng" dirty="0" smtClean="0"/>
              <a:t>1. Introduction – Belle II </a:t>
            </a:r>
            <a:r>
              <a:rPr lang="en-GB" sz="3400" b="1" u="sng" dirty="0"/>
              <a:t>environment</a:t>
            </a:r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620688"/>
            <a:ext cx="8640960" cy="5688632"/>
          </a:xfrm>
        </p:spPr>
        <p:txBody>
          <a:bodyPr/>
          <a:lstStyle/>
          <a:p>
            <a:r>
              <a:rPr lang="en-US" sz="2600" dirty="0" smtClean="0"/>
              <a:t>The integration of the electronic systems has to be carried out in two phases:</a:t>
            </a:r>
          </a:p>
          <a:p>
            <a:pPr lvl="1"/>
            <a:r>
              <a:rPr lang="en-US" sz="2400" dirty="0" smtClean="0"/>
              <a:t>Grounding and shielding</a:t>
            </a:r>
          </a:p>
          <a:p>
            <a:pPr lvl="1"/>
            <a:r>
              <a:rPr lang="en-US" sz="2400" dirty="0" smtClean="0"/>
              <a:t>EMC characterization of the experiment </a:t>
            </a:r>
          </a:p>
          <a:p>
            <a:pPr lvl="2"/>
            <a:r>
              <a:rPr lang="en-US" sz="2200" dirty="0" smtClean="0"/>
              <a:t>EM susceptibility and emissions of sub-detectors.</a:t>
            </a:r>
          </a:p>
          <a:p>
            <a:r>
              <a:rPr lang="en-US" sz="2600" dirty="0" smtClean="0"/>
              <a:t>They are focused on control interactions between sub-systems</a:t>
            </a:r>
          </a:p>
          <a:p>
            <a:r>
              <a:rPr lang="en-US" sz="2600" dirty="0" smtClean="0"/>
              <a:t>There are several options  to perform the electronics integration</a:t>
            </a:r>
          </a:p>
          <a:p>
            <a:pPr lvl="1"/>
            <a:r>
              <a:rPr lang="en-US" sz="2400" dirty="0" smtClean="0"/>
              <a:t>All may be correct but…they have to be coordinated</a:t>
            </a:r>
          </a:p>
          <a:p>
            <a:pPr lvl="2"/>
            <a:r>
              <a:rPr lang="en-US" sz="2200" dirty="0" smtClean="0"/>
              <a:t>Different strategies between subsystems may lead to serious problems.</a:t>
            </a:r>
          </a:p>
          <a:p>
            <a:pPr lvl="1"/>
            <a:r>
              <a:rPr lang="en-US" sz="2400" dirty="0" smtClean="0"/>
              <a:t>Belle II is a system – not group of  independent systems</a:t>
            </a:r>
          </a:p>
          <a:p>
            <a:pPr>
              <a:buNone/>
            </a:pPr>
            <a:endParaRPr lang="en-US" sz="2600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4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8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748464" cy="692696"/>
          </a:xfrm>
        </p:spPr>
        <p:txBody>
          <a:bodyPr/>
          <a:lstStyle/>
          <a:p>
            <a:r>
              <a:rPr lang="en-US" sz="3400" b="1" u="sng" dirty="0" smtClean="0"/>
              <a:t>2. Grounding effects on the system</a:t>
            </a:r>
            <a:endParaRPr lang="en-US" sz="3400" b="1" u="sng" dirty="0"/>
          </a:p>
        </p:txBody>
      </p:sp>
      <p:sp>
        <p:nvSpPr>
          <p:cNvPr id="5038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3717032"/>
            <a:ext cx="8812088" cy="2759968"/>
          </a:xfrm>
        </p:spPr>
        <p:txBody>
          <a:bodyPr/>
          <a:lstStyle/>
          <a:p>
            <a:r>
              <a:rPr lang="en-US" dirty="0" smtClean="0"/>
              <a:t>The selection and definition of the grounding topology has an important impact in the electronics sensitivity</a:t>
            </a:r>
          </a:p>
          <a:p>
            <a:pPr lvl="1"/>
            <a:r>
              <a:rPr lang="en-US" dirty="0" smtClean="0"/>
              <a:t>Design should involve electrical &amp; mechanical engineering issues.</a:t>
            </a:r>
          </a:p>
          <a:p>
            <a:r>
              <a:rPr lang="en-US" dirty="0" smtClean="0"/>
              <a:t>Study </a:t>
            </a:r>
            <a:r>
              <a:rPr lang="en-US" dirty="0"/>
              <a:t>of the connection between detector &amp; electronics </a:t>
            </a:r>
            <a:endParaRPr lang="en-US" dirty="0" smtClean="0"/>
          </a:p>
          <a:p>
            <a:pPr lvl="1"/>
            <a:r>
              <a:rPr lang="en-US" dirty="0" smtClean="0"/>
              <a:t>GND1 – GND connection between PMT &amp; FE amplifier</a:t>
            </a:r>
          </a:p>
          <a:p>
            <a:pPr lvl="1"/>
            <a:r>
              <a:rPr lang="en-US" dirty="0" smtClean="0"/>
              <a:t>GND2 – GND connection between HV &amp; LV</a:t>
            </a:r>
          </a:p>
          <a:p>
            <a:pPr lvl="1"/>
            <a:r>
              <a:rPr lang="en-US" dirty="0" smtClean="0"/>
              <a:t>GND3 – GND between power lines and </a:t>
            </a:r>
            <a:r>
              <a:rPr lang="en-US" dirty="0" err="1" smtClean="0"/>
              <a:t>MBox</a:t>
            </a:r>
            <a:r>
              <a:rPr lang="en-US" dirty="0" smtClean="0"/>
              <a:t> of FEE</a:t>
            </a:r>
          </a:p>
        </p:txBody>
      </p:sp>
      <p:graphicFrame>
        <p:nvGraphicFramePr>
          <p:cNvPr id="503813" name="Object 5"/>
          <p:cNvGraphicFramePr>
            <a:graphicFrameLocks noChangeAspect="1"/>
          </p:cNvGraphicFramePr>
          <p:nvPr/>
        </p:nvGraphicFramePr>
        <p:xfrm>
          <a:off x="107504" y="764704"/>
          <a:ext cx="4320480" cy="2955131"/>
        </p:xfrm>
        <a:graphic>
          <a:graphicData uri="http://schemas.openxmlformats.org/presentationml/2006/ole">
            <p:oleObj spid="_x0000_s1026" name="Picture" r:id="rId4" imgW="11640312" imgH="5533644" progId="Word.Picture.8">
              <p:embed/>
            </p:oleObj>
          </a:graphicData>
        </a:graphic>
      </p:graphicFrame>
      <p:sp>
        <p:nvSpPr>
          <p:cNvPr id="503814" name="Oval 6"/>
          <p:cNvSpPr>
            <a:spLocks noChangeArrowheads="1"/>
          </p:cNvSpPr>
          <p:nvPr/>
        </p:nvSpPr>
        <p:spPr bwMode="auto">
          <a:xfrm>
            <a:off x="1115616" y="1412776"/>
            <a:ext cx="2053208" cy="1757536"/>
          </a:xfrm>
          <a:prstGeom prst="ellipse">
            <a:avLst/>
          </a:prstGeom>
          <a:noFill/>
          <a:ln w="28575" cap="rnd">
            <a:solidFill>
              <a:srgbClr val="FF0000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pic>
        <p:nvPicPr>
          <p:cNvPr id="8" name="Picture 4" descr="D:\Confereces\ESA-EMC\circuit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764704"/>
            <a:ext cx="4247004" cy="2808312"/>
          </a:xfrm>
          <a:prstGeom prst="rect">
            <a:avLst/>
          </a:prstGeom>
          <a:noFill/>
        </p:spPr>
      </p:pic>
      <p:cxnSp>
        <p:nvCxnSpPr>
          <p:cNvPr id="10" name="9 Conector recto"/>
          <p:cNvCxnSpPr/>
          <p:nvPr/>
        </p:nvCxnSpPr>
        <p:spPr bwMode="auto">
          <a:xfrm rot="5400000">
            <a:off x="8028384" y="3140968"/>
            <a:ext cx="1152128" cy="0"/>
          </a:xfrm>
          <a:prstGeom prst="lin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11 Conector recto"/>
          <p:cNvCxnSpPr/>
          <p:nvPr/>
        </p:nvCxnSpPr>
        <p:spPr bwMode="auto">
          <a:xfrm rot="5400000">
            <a:off x="7596336" y="3140968"/>
            <a:ext cx="1152128" cy="0"/>
          </a:xfrm>
          <a:prstGeom prst="lin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13 Conector recto"/>
          <p:cNvCxnSpPr/>
          <p:nvPr/>
        </p:nvCxnSpPr>
        <p:spPr bwMode="auto">
          <a:xfrm rot="10800000">
            <a:off x="7740352" y="3356992"/>
            <a:ext cx="432048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15 Conector recto"/>
          <p:cNvCxnSpPr/>
          <p:nvPr/>
        </p:nvCxnSpPr>
        <p:spPr bwMode="auto">
          <a:xfrm rot="5400000" flipH="1" flipV="1">
            <a:off x="7596336" y="3356992"/>
            <a:ext cx="288032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20 CuadroTexto"/>
          <p:cNvSpPr txBox="1"/>
          <p:nvPr/>
        </p:nvSpPr>
        <p:spPr>
          <a:xfrm>
            <a:off x="7884368" y="3573016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-</a:t>
            </a:r>
            <a:endParaRPr lang="es-ES" sz="1600" dirty="0"/>
          </a:p>
        </p:txBody>
      </p:sp>
      <p:sp>
        <p:nvSpPr>
          <p:cNvPr id="22" name="21 CuadroTexto"/>
          <p:cNvSpPr txBox="1"/>
          <p:nvPr/>
        </p:nvSpPr>
        <p:spPr>
          <a:xfrm>
            <a:off x="8604448" y="3645024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+</a:t>
            </a:r>
            <a:endParaRPr lang="es-ES" sz="1600" dirty="0"/>
          </a:p>
        </p:txBody>
      </p:sp>
      <p:sp>
        <p:nvSpPr>
          <p:cNvPr id="23" name="22 CuadroTexto"/>
          <p:cNvSpPr txBox="1"/>
          <p:nvPr/>
        </p:nvSpPr>
        <p:spPr>
          <a:xfrm>
            <a:off x="7092280" y="2780928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>
                <a:solidFill>
                  <a:srgbClr val="FF0000"/>
                </a:solidFill>
              </a:rPr>
              <a:t>GND1</a:t>
            </a:r>
            <a:endParaRPr lang="es-ES" sz="1600" dirty="0">
              <a:solidFill>
                <a:srgbClr val="FF000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948264" y="3429000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>
                <a:solidFill>
                  <a:srgbClr val="FF0000"/>
                </a:solidFill>
              </a:rPr>
              <a:t>GND3</a:t>
            </a:r>
            <a:endParaRPr lang="es-ES" sz="1600" dirty="0">
              <a:solidFill>
                <a:srgbClr val="FF0000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5868144" y="3140968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>
                <a:solidFill>
                  <a:srgbClr val="FF0000"/>
                </a:solidFill>
              </a:rPr>
              <a:t>GND2</a:t>
            </a:r>
            <a:endParaRPr lang="es-ES" sz="1600" dirty="0">
              <a:solidFill>
                <a:srgbClr val="FF0000"/>
              </a:solidFill>
            </a:endParaRPr>
          </a:p>
        </p:txBody>
      </p:sp>
      <p:sp>
        <p:nvSpPr>
          <p:cNvPr id="18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5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19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  <p:cxnSp>
        <p:nvCxnSpPr>
          <p:cNvPr id="25" name="24 Conector recto de flecha"/>
          <p:cNvCxnSpPr/>
          <p:nvPr/>
        </p:nvCxnSpPr>
        <p:spPr bwMode="auto">
          <a:xfrm flipV="1">
            <a:off x="3203848" y="1412776"/>
            <a:ext cx="1224136" cy="504056"/>
          </a:xfrm>
          <a:prstGeom prst="straightConnector1">
            <a:avLst/>
          </a:prstGeom>
          <a:noFill/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725144"/>
            <a:ext cx="9144000" cy="1401019"/>
          </a:xfrm>
        </p:spPr>
        <p:txBody>
          <a:bodyPr/>
          <a:lstStyle/>
          <a:p>
            <a:pPr eaLnBrk="1" hangingPunct="1"/>
            <a:r>
              <a:rPr lang="en-GB" sz="2400" b="1" u="sng" dirty="0" smtClean="0">
                <a:solidFill>
                  <a:srgbClr val="FF0000"/>
                </a:solidFill>
              </a:rPr>
              <a:t>GND 1 </a:t>
            </a:r>
            <a:r>
              <a:rPr lang="en-GB" sz="2400" dirty="0" smtClean="0"/>
              <a:t>– Ground connection PMT – Board ( Noise currents)</a:t>
            </a:r>
          </a:p>
          <a:p>
            <a:pPr lvl="1" eaLnBrk="1" hangingPunct="1"/>
            <a:r>
              <a:rPr lang="en-GB" dirty="0" smtClean="0"/>
              <a:t>It has an impact </a:t>
            </a:r>
            <a:r>
              <a:rPr lang="en-US" dirty="0" smtClean="0"/>
              <a:t>in noise distribution (connection,  mechanical layout  )</a:t>
            </a:r>
            <a:endParaRPr lang="en-GB" dirty="0" smtClean="0"/>
          </a:p>
          <a:p>
            <a:pPr eaLnBrk="1" hangingPunct="1"/>
            <a:r>
              <a:rPr lang="en-GB" sz="2400" b="1" u="sng" dirty="0" smtClean="0">
                <a:solidFill>
                  <a:srgbClr val="FF0000"/>
                </a:solidFill>
              </a:rPr>
              <a:t>GND 2 </a:t>
            </a:r>
            <a:r>
              <a:rPr lang="en-GB" sz="2400" dirty="0" smtClean="0"/>
              <a:t>– Ground connection HV – LV (       rejection )</a:t>
            </a:r>
          </a:p>
          <a:p>
            <a:pPr lvl="1" eaLnBrk="1" hangingPunct="1"/>
            <a:r>
              <a:rPr lang="en-GB" dirty="0" smtClean="0"/>
              <a:t>It has an impact in noise distribution &amp; safety issues</a:t>
            </a:r>
          </a:p>
          <a:p>
            <a:pPr eaLnBrk="1" hangingPunct="1"/>
            <a:endParaRPr lang="en-GB" dirty="0" smtClean="0"/>
          </a:p>
        </p:txBody>
      </p:sp>
      <p:sp>
        <p:nvSpPr>
          <p:cNvPr id="28677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0"/>
            <a:ext cx="7815212" cy="620688"/>
          </a:xfrm>
        </p:spPr>
        <p:txBody>
          <a:bodyPr/>
          <a:lstStyle/>
          <a:p>
            <a:pPr eaLnBrk="1" hangingPunct="1"/>
            <a:r>
              <a:rPr lang="en-US" sz="3200" b="1" u="sng" dirty="0" smtClean="0"/>
              <a:t>2. Grounding effects on the system</a:t>
            </a:r>
            <a:endParaRPr lang="es-ES" sz="3200" b="1" u="sng" dirty="0" smtClean="0"/>
          </a:p>
        </p:txBody>
      </p:sp>
      <p:pic>
        <p:nvPicPr>
          <p:cNvPr id="28679" name="Picture 4" descr="CMSnoisedistributi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92696"/>
            <a:ext cx="4872541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5" descr="CMresistence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692696"/>
            <a:ext cx="4320480" cy="4032448"/>
          </a:xfrm>
          <a:prstGeom prst="rect">
            <a:avLst/>
          </a:prstGeom>
          <a:noFill/>
        </p:spPr>
      </p:pic>
      <p:graphicFrame>
        <p:nvGraphicFramePr>
          <p:cNvPr id="38" name="37 Objeto"/>
          <p:cNvGraphicFramePr>
            <a:graphicFrameLocks noChangeAspect="1"/>
          </p:cNvGraphicFramePr>
          <p:nvPr/>
        </p:nvGraphicFramePr>
        <p:xfrm>
          <a:off x="5637213" y="5589588"/>
          <a:ext cx="758825" cy="431800"/>
        </p:xfrm>
        <a:graphic>
          <a:graphicData uri="http://schemas.openxmlformats.org/presentationml/2006/ole">
            <p:oleObj spid="_x0000_s31746" name="Equation" r:id="rId6" imgW="317160" imgH="228600" progId="Equation.3">
              <p:embed/>
            </p:oleObj>
          </a:graphicData>
        </a:graphic>
      </p:graphicFrame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2339752" y="1052736"/>
          <a:ext cx="2001837" cy="431800"/>
        </p:xfrm>
        <a:graphic>
          <a:graphicData uri="http://schemas.openxmlformats.org/presentationml/2006/ole">
            <p:oleObj spid="_x0000_s31747" name="Equation" r:id="rId7" imgW="838080" imgH="228600" progId="Equation.3">
              <p:embed/>
            </p:oleObj>
          </a:graphicData>
        </a:graphic>
      </p:graphicFrame>
      <p:graphicFrame>
        <p:nvGraphicFramePr>
          <p:cNvPr id="31748" name="Object 4"/>
          <p:cNvGraphicFramePr>
            <a:graphicFrameLocks noChangeAspect="1"/>
          </p:cNvGraphicFramePr>
          <p:nvPr/>
        </p:nvGraphicFramePr>
        <p:xfrm>
          <a:off x="5205413" y="1004888"/>
          <a:ext cx="1666875" cy="814387"/>
        </p:xfrm>
        <a:graphic>
          <a:graphicData uri="http://schemas.openxmlformats.org/presentationml/2006/ole">
            <p:oleObj spid="_x0000_s31748" name="Equation" r:id="rId8" imgW="698400" imgH="431640" progId="Equation.3">
              <p:embed/>
            </p:oleObj>
          </a:graphicData>
        </a:graphic>
      </p:graphicFrame>
      <p:sp>
        <p:nvSpPr>
          <p:cNvPr id="11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6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12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81328"/>
            <a:ext cx="5486400" cy="476672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827584" y="1700808"/>
            <a:ext cx="938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Gnd1</a:t>
            </a:r>
            <a:endParaRPr lang="es-ES" sz="2400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7452320" y="3717032"/>
            <a:ext cx="938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Gnd2</a:t>
            </a:r>
            <a:endParaRPr lang="es-E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7848872" cy="533400"/>
          </a:xfrm>
        </p:spPr>
        <p:txBody>
          <a:bodyPr/>
          <a:lstStyle/>
          <a:p>
            <a:r>
              <a:rPr lang="en-US" sz="3200" b="1" u="sng" dirty="0" smtClean="0"/>
              <a:t>2. Grounding effects on the system</a:t>
            </a:r>
            <a:endParaRPr lang="en-US" sz="3200" b="1" u="sng" dirty="0"/>
          </a:p>
        </p:txBody>
      </p:sp>
      <p:pic>
        <p:nvPicPr>
          <p:cNvPr id="8" name="Picture 4" descr="D:\TesisBooks\Memory\chapter\plots\chapter RF\twocabl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620688"/>
            <a:ext cx="3816424" cy="2701634"/>
          </a:xfrm>
          <a:prstGeom prst="rect">
            <a:avLst/>
          </a:prstGeom>
          <a:noFill/>
        </p:spPr>
      </p:pic>
      <p:pic>
        <p:nvPicPr>
          <p:cNvPr id="9" name="Picture 5" descr="\\cern.ch\dfs\Users\a\arteche2\My Pictures\gndconnectio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548680"/>
            <a:ext cx="3888432" cy="2799576"/>
          </a:xfrm>
          <a:prstGeom prst="rect">
            <a:avLst/>
          </a:prstGeom>
          <a:noFill/>
        </p:spPr>
      </p:pic>
      <p:pic>
        <p:nvPicPr>
          <p:cNvPr id="10" name="Picture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3284984"/>
            <a:ext cx="5112568" cy="3054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429000"/>
            <a:ext cx="4355976" cy="2880320"/>
          </a:xfrm>
        </p:spPr>
        <p:txBody>
          <a:bodyPr/>
          <a:lstStyle/>
          <a:p>
            <a:pPr eaLnBrk="1" hangingPunct="1"/>
            <a:r>
              <a:rPr lang="en-GB" sz="2400" b="1" u="sng" dirty="0" smtClean="0">
                <a:solidFill>
                  <a:srgbClr val="FF0000"/>
                </a:solidFill>
              </a:rPr>
              <a:t>GND 3</a:t>
            </a:r>
          </a:p>
          <a:p>
            <a:pPr lvl="1" eaLnBrk="1" hangingPunct="1"/>
            <a:r>
              <a:rPr lang="en-US" sz="2400" dirty="0" smtClean="0">
                <a:ea typeface="+mn-ea"/>
                <a:cs typeface="+mn-cs"/>
              </a:rPr>
              <a:t>Safety issues define the GND3 connection</a:t>
            </a:r>
          </a:p>
          <a:p>
            <a:pPr lvl="2" eaLnBrk="1" hangingPunct="1"/>
            <a:r>
              <a:rPr lang="en-GB" sz="2200" dirty="0" smtClean="0">
                <a:ea typeface="+mn-ea"/>
                <a:cs typeface="+mn-cs"/>
              </a:rPr>
              <a:t>Faults </a:t>
            </a:r>
          </a:p>
          <a:p>
            <a:pPr lvl="1" eaLnBrk="1" hangingPunct="1"/>
            <a:r>
              <a:rPr lang="en-GB" sz="2400" dirty="0" smtClean="0">
                <a:ea typeface="+mn-ea"/>
                <a:cs typeface="+mn-cs"/>
              </a:rPr>
              <a:t>Definition of GND point</a:t>
            </a:r>
            <a:r>
              <a:rPr lang="en-GB" dirty="0" smtClean="0">
                <a:solidFill>
                  <a:srgbClr val="FF0000"/>
                </a:solidFill>
              </a:rPr>
              <a:t>.</a:t>
            </a:r>
          </a:p>
          <a:p>
            <a:pPr lvl="2" eaLnBrk="1" hangingPunct="1"/>
            <a:r>
              <a:rPr lang="en-US" dirty="0" smtClean="0"/>
              <a:t>Mechanic topology has strong impact</a:t>
            </a:r>
          </a:p>
          <a:p>
            <a:pPr lvl="1" eaLnBrk="1" hangingPunct="1"/>
            <a:endParaRPr lang="en-GB" dirty="0" smtClean="0"/>
          </a:p>
        </p:txBody>
      </p:sp>
      <p:graphicFrame>
        <p:nvGraphicFramePr>
          <p:cNvPr id="29697" name="Object 1"/>
          <p:cNvGraphicFramePr>
            <a:graphicFrameLocks noChangeAspect="1"/>
          </p:cNvGraphicFramePr>
          <p:nvPr/>
        </p:nvGraphicFramePr>
        <p:xfrm>
          <a:off x="5494338" y="5108575"/>
          <a:ext cx="1666875" cy="815975"/>
        </p:xfrm>
        <a:graphic>
          <a:graphicData uri="http://schemas.openxmlformats.org/presentationml/2006/ole">
            <p:oleObj spid="_x0000_s29697" name="Equation" r:id="rId7" imgW="698400" imgH="431640" progId="Equation.3">
              <p:embed/>
            </p:oleObj>
          </a:graphicData>
        </a:graphic>
      </p:graphicFrame>
      <p:sp>
        <p:nvSpPr>
          <p:cNvPr id="12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7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13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4572000" y="3933056"/>
            <a:ext cx="938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Gnd3</a:t>
            </a:r>
            <a:endParaRPr lang="es-E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836712"/>
            <a:ext cx="8496944" cy="5544616"/>
          </a:xfrm>
        </p:spPr>
        <p:txBody>
          <a:bodyPr/>
          <a:lstStyle/>
          <a:p>
            <a:pPr eaLnBrk="1" hangingPunct="1"/>
            <a:r>
              <a:rPr lang="en-US" sz="2600" dirty="0" smtClean="0"/>
              <a:t>Previous analysis shows the grounding design has an important impact in the susceptibility level of the any sub-system to electromagnetic noise. </a:t>
            </a:r>
          </a:p>
          <a:p>
            <a:pPr eaLnBrk="1" hangingPunct="1"/>
            <a:r>
              <a:rPr lang="en-US" sz="2600" dirty="0" smtClean="0"/>
              <a:t>This level has to be characterized and coordinated with other sub-systems to evaluate the integration options .</a:t>
            </a:r>
          </a:p>
          <a:p>
            <a:pPr lvl="1" eaLnBrk="1" hangingPunct="1"/>
            <a:r>
              <a:rPr lang="en-US" sz="2400" dirty="0" smtClean="0"/>
              <a:t>It will define the susceptibility level of the experiment.</a:t>
            </a:r>
          </a:p>
          <a:p>
            <a:pPr lvl="2" eaLnBrk="1" hangingPunct="1"/>
            <a:r>
              <a:rPr lang="en-US" sz="2200" dirty="0" smtClean="0"/>
              <a:t>If one sub-system fails the experiment fails.</a:t>
            </a:r>
          </a:p>
          <a:p>
            <a:pPr eaLnBrk="1" hangingPunct="1"/>
            <a:r>
              <a:rPr lang="en-US" sz="2600" dirty="0" smtClean="0"/>
              <a:t>It will help to define weak points and  take the corrective actions during the design phase.</a:t>
            </a:r>
          </a:p>
          <a:p>
            <a:pPr lvl="1" eaLnBrk="1" hangingPunct="1"/>
            <a:r>
              <a:rPr lang="en-US" sz="2400" dirty="0" smtClean="0"/>
              <a:t>It saves time and …money</a:t>
            </a:r>
          </a:p>
          <a:p>
            <a:pPr eaLnBrk="1" hangingPunct="1"/>
            <a:r>
              <a:rPr lang="en-US" sz="2600" dirty="0" smtClean="0"/>
              <a:t>Lets consider as example CMS…..</a:t>
            </a:r>
          </a:p>
        </p:txBody>
      </p:sp>
      <p:sp>
        <p:nvSpPr>
          <p:cNvPr id="3079" name="Rectangle 6"/>
          <p:cNvSpPr>
            <a:spLocks noGrp="1" noChangeArrowheads="1"/>
          </p:cNvSpPr>
          <p:nvPr>
            <p:ph type="title"/>
          </p:nvPr>
        </p:nvSpPr>
        <p:spPr>
          <a:xfrm>
            <a:off x="179512" y="0"/>
            <a:ext cx="8784976" cy="764704"/>
          </a:xfrm>
        </p:spPr>
        <p:txBody>
          <a:bodyPr/>
          <a:lstStyle/>
          <a:p>
            <a:pPr eaLnBrk="1" hangingPunct="1"/>
            <a:r>
              <a:rPr lang="en-US" sz="3200" b="1" u="sng" dirty="0" smtClean="0"/>
              <a:t>3 Noise susceptibility levels coordination</a:t>
            </a:r>
            <a:endParaRPr lang="es-ES" sz="3200" b="1" u="sng" dirty="0" smtClean="0"/>
          </a:p>
        </p:txBody>
      </p:sp>
      <p:sp>
        <p:nvSpPr>
          <p:cNvPr id="6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8</a:t>
            </a:fld>
            <a:r>
              <a:rPr lang="es-ES" dirty="0" smtClean="0">
                <a:latin typeface="Arial" pitchFamily="34" charset="0"/>
              </a:rPr>
              <a:t> de 22</a:t>
            </a: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9th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July 6-9, 2011, Nagoya,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11820</TotalTime>
  <Words>2389</Words>
  <Application>Microsoft Office PowerPoint</Application>
  <PresentationFormat>Presentación en pantalla (4:3)</PresentationFormat>
  <Paragraphs>357</Paragraphs>
  <Slides>26</Slides>
  <Notes>20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26</vt:i4>
      </vt:variant>
    </vt:vector>
  </HeadingPairs>
  <TitlesOfParts>
    <vt:vector size="29" baseType="lpstr">
      <vt:lpstr>Diseño predeterminado</vt:lpstr>
      <vt:lpstr>Picture</vt:lpstr>
      <vt:lpstr>Equation</vt:lpstr>
      <vt:lpstr>Dr. F.Arteche Instituto Tecnológico de Aragón (ITA)</vt:lpstr>
      <vt:lpstr>OUTLINE</vt:lpstr>
      <vt:lpstr>1. Introduction – Belle II experiment</vt:lpstr>
      <vt:lpstr>1. Introduction – Belle II environment</vt:lpstr>
      <vt:lpstr>1. Introduction – Belle II environment</vt:lpstr>
      <vt:lpstr>2. Grounding effects on the system</vt:lpstr>
      <vt:lpstr>2. Grounding effects on the system</vt:lpstr>
      <vt:lpstr>2. Grounding effects on the system</vt:lpstr>
      <vt:lpstr>3 Noise susceptibility levels coordination</vt:lpstr>
      <vt:lpstr>3. Noise susceptibility levels coordination.</vt:lpstr>
      <vt:lpstr>3. Noise susceptibility levels coordination.</vt:lpstr>
      <vt:lpstr>4. Noise emission level coordination.</vt:lpstr>
      <vt:lpstr>4. Noise emission level coordination.</vt:lpstr>
      <vt:lpstr>4. Noise emission level coordination.</vt:lpstr>
      <vt:lpstr>5. Cabling coordination</vt:lpstr>
      <vt:lpstr>5. Cabling coordination</vt:lpstr>
      <vt:lpstr>5. Noise compatibility - Cabling</vt:lpstr>
      <vt:lpstr>6. DEPFET PXD – EMC plan</vt:lpstr>
      <vt:lpstr>6. DEPFET PXD – EMC plan</vt:lpstr>
      <vt:lpstr>6. DEPFET PXD – EMC plan</vt:lpstr>
      <vt:lpstr>6. DEPFET PXD – EMC plan</vt:lpstr>
      <vt:lpstr>6. DEPFET PXD – EMC plan</vt:lpstr>
      <vt:lpstr>6. CONCLUSIONS</vt:lpstr>
      <vt:lpstr>Acknowledgements</vt:lpstr>
      <vt:lpstr>5. Conclusions - References</vt:lpstr>
      <vt:lpstr>Diapositiva 25</vt:lpstr>
    </vt:vector>
  </TitlesOfParts>
  <Company>FM9FY TMF7Q KCKCT V9T29 TBBBG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WINDOWS XP</dc:creator>
  <cp:lastModifiedBy>farteche</cp:lastModifiedBy>
  <cp:revision>613</cp:revision>
  <dcterms:created xsi:type="dcterms:W3CDTF">2008-01-09T09:57:40Z</dcterms:created>
  <dcterms:modified xsi:type="dcterms:W3CDTF">2011-07-06T05:40:27Z</dcterms:modified>
</cp:coreProperties>
</file>