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453" r:id="rId4"/>
    <p:sldId id="454" r:id="rId5"/>
    <p:sldId id="365" r:id="rId6"/>
    <p:sldId id="499" r:id="rId7"/>
    <p:sldId id="366" r:id="rId8"/>
    <p:sldId id="368" r:id="rId9"/>
    <p:sldId id="367" r:id="rId10"/>
    <p:sldId id="438" r:id="rId11"/>
    <p:sldId id="444" r:id="rId12"/>
    <p:sldId id="489" r:id="rId13"/>
    <p:sldId id="490" r:id="rId14"/>
    <p:sldId id="491" r:id="rId15"/>
    <p:sldId id="492" r:id="rId16"/>
    <p:sldId id="401" r:id="rId17"/>
    <p:sldId id="404" r:id="rId18"/>
    <p:sldId id="414" r:id="rId19"/>
    <p:sldId id="415" r:id="rId20"/>
    <p:sldId id="494" r:id="rId21"/>
    <p:sldId id="495" r:id="rId22"/>
    <p:sldId id="496" r:id="rId23"/>
    <p:sldId id="497" r:id="rId24"/>
    <p:sldId id="498" r:id="rId25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0"/>
    <a:srgbClr val="FF9900"/>
    <a:srgbClr val="008000"/>
    <a:srgbClr val="B3C6EB"/>
    <a:srgbClr val="FFFF00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9" autoAdjust="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792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Relationship Id="rId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20793B-28D7-4C93-BA17-C538E87E84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45696" rIns="91391" bIns="456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4285FBB-4CC1-4F02-9213-5C260E60B0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A6E96-EDC4-4749-B442-72E0CB875726}" type="slidenum">
              <a:rPr lang="es-ES" smtClean="0">
                <a:latin typeface="Arial" pitchFamily="34" charset="0"/>
              </a:rPr>
              <a:pPr/>
              <a:t>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DEAC5-4898-4FE3-B8A7-7FD5C23003E8}" type="slidenum">
              <a:rPr lang="es-ES"/>
              <a:pPr/>
              <a:t>12</a:t>
            </a:fld>
            <a:endParaRPr lang="es-E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2950"/>
            <a:ext cx="4965700" cy="37258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154" y="4714122"/>
            <a:ext cx="4886431" cy="4468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41E0E-BC6D-4BA9-BEE6-EFB2F7CAB826}" type="slidenum">
              <a:rPr lang="es-ES" smtClean="0">
                <a:latin typeface="Arial" pitchFamily="34" charset="0"/>
              </a:rPr>
              <a:pPr/>
              <a:t>15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6125"/>
            <a:ext cx="4964112" cy="3722688"/>
          </a:xfrm>
          <a:solidFill>
            <a:srgbClr val="FFFFFF"/>
          </a:solidFill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70" tIns="45585" rIns="91170" bIns="45585"/>
          <a:lstStyle/>
          <a:p>
            <a:pPr eaLnBrk="1" hangingPunct="1"/>
            <a:endParaRPr lang="es-ES" smtClean="0">
              <a:latin typeface="Arial" pitchFamily="34" charset="0"/>
            </a:endParaRPr>
          </a:p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16046-2CEC-4972-99F5-B2B961A9BC00}" type="slidenum">
              <a:rPr lang="es-ES" smtClean="0">
                <a:latin typeface="Arial" pitchFamily="34" charset="0"/>
              </a:rPr>
              <a:pPr/>
              <a:t>16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6125"/>
            <a:ext cx="4964112" cy="3722688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70" tIns="45585" rIns="91170" bIns="45585"/>
          <a:lstStyle/>
          <a:p>
            <a:pPr eaLnBrk="1" hangingPunct="1"/>
            <a:endParaRPr lang="en-US" smtClean="0">
              <a:solidFill>
                <a:srgbClr val="0000FF"/>
              </a:solidFill>
              <a:latin typeface="Palatino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095AA-D689-466F-9B2F-BE2D0EF4C270}" type="slidenum">
              <a:rPr lang="es-ES" smtClean="0">
                <a:latin typeface="Arial" pitchFamily="34" charset="0"/>
              </a:rPr>
              <a:pPr/>
              <a:t>17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69" tIns="44335" rIns="88669" bIns="44335"/>
          <a:lstStyle/>
          <a:p>
            <a:pPr eaLnBrk="1" hangingPunct="1"/>
            <a:r>
              <a:rPr lang="es-ES" smtClean="0">
                <a:latin typeface="Arial" pitchFamily="34" charset="0"/>
              </a:rPr>
              <a:t>In terms of disgnosis 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0B027-9DA7-4144-ABDD-9FA434C11B62}" type="slidenum">
              <a:rPr lang="es-ES" smtClean="0">
                <a:latin typeface="Arial" pitchFamily="34" charset="0"/>
              </a:rPr>
              <a:pPr/>
              <a:t>18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69" tIns="44335" rIns="88669" bIns="44335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F940-4A9F-475A-9EDF-76CCBEFF92F7}" type="slidenum">
              <a:rPr lang="es-ES"/>
              <a:pPr/>
              <a:t>20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57" tIns="44329" rIns="88657" bIns="44329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F940-4A9F-475A-9EDF-76CCBEFF92F7}" type="slidenum">
              <a:rPr lang="es-ES"/>
              <a:pPr/>
              <a:t>21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57" tIns="44329" rIns="88657" bIns="44329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F940-4A9F-475A-9EDF-76CCBEFF92F7}" type="slidenum">
              <a:rPr lang="es-ES"/>
              <a:pPr/>
              <a:t>22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4716463"/>
            <a:ext cx="5329238" cy="4465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57" tIns="44329" rIns="88657" bIns="44329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7DF79-73AA-46D1-97DD-42AAA547E825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1DC1A-2F05-4DC3-80BB-1B512E5315AE}" type="slidenum">
              <a:rPr lang="es-ES" smtClean="0">
                <a:latin typeface="Arial" pitchFamily="34" charset="0"/>
              </a:rPr>
              <a:pPr/>
              <a:t>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6125"/>
            <a:ext cx="4962525" cy="37211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5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74" tIns="45488" rIns="90974" bIns="45488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4166F-4CED-4F2D-B066-F5D4911C9E6F}" type="slidenum">
              <a:rPr lang="es-ES" smtClean="0">
                <a:latin typeface="Arial" pitchFamily="34" charset="0"/>
              </a:rPr>
              <a:pPr/>
              <a:t>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6125"/>
            <a:ext cx="4964112" cy="372268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70" tIns="45585" rIns="91170" bIns="45585"/>
          <a:lstStyle/>
          <a:p>
            <a:pPr algn="just" eaLnBrk="1" hangingPunct="1">
              <a:spcBef>
                <a:spcPts val="1000"/>
              </a:spcBef>
              <a:spcAft>
                <a:spcPts val="1000"/>
              </a:spcAft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B98F1-25D0-4DA2-B5F1-314D0D720F7C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6125"/>
            <a:ext cx="4964112" cy="3722688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70" tIns="45585" rIns="91170" bIns="4558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AFAC2-350D-4387-AB51-F080465AAF28}" type="slidenum">
              <a:rPr lang="es-ES" smtClean="0">
                <a:latin typeface="Arial" pitchFamily="34" charset="0"/>
              </a:rPr>
              <a:pPr/>
              <a:t>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6125"/>
            <a:ext cx="4962525" cy="37211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5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74" tIns="45488" rIns="90974" bIns="45488"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3891-BF59-4FAA-891A-C9339B88AC41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6125"/>
            <a:ext cx="4962525" cy="37211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5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74" tIns="45488" rIns="90974" bIns="45488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69EC5-CCA9-4743-91A4-BEB535450ECF}" type="slidenum">
              <a:rPr lang="es-ES" smtClean="0">
                <a:latin typeface="Arial" pitchFamily="34" charset="0"/>
              </a:rPr>
              <a:pPr/>
              <a:t>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6125"/>
            <a:ext cx="4962525" cy="37211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56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74" tIns="45488" rIns="90974" bIns="45488"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15B4-70B4-4D36-B79A-B5137752F9B2}" type="slidenum">
              <a:rPr lang="es-ES" smtClean="0">
                <a:latin typeface="Arial" pitchFamily="34" charset="0"/>
              </a:rPr>
              <a:pPr/>
              <a:t>10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6125"/>
            <a:ext cx="4964112" cy="3722688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84738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70" tIns="45585" rIns="91170" bIns="45585"/>
          <a:lstStyle/>
          <a:p>
            <a:pPr algn="just" eaLnBrk="1" hangingPunct="1">
              <a:spcBef>
                <a:spcPts val="1000"/>
              </a:spcBef>
              <a:spcAft>
                <a:spcPts val="1000"/>
              </a:spcAft>
            </a:pPr>
            <a:endParaRPr lang="en-US" smtClean="0">
              <a:latin typeface="Palatin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icio ita gen 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814513"/>
            <a:ext cx="7772400" cy="1470025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s-ES"/>
              <a:t>Haga clic para cambiar el estilo de título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9350" y="37163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6D906-CE72-4BA0-BB97-F7B6791F97A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361E-04AA-4443-A63F-EFCAF53FE7EE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7826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7208-7267-4A28-A57F-A8D342B389C9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br>
              <a:rPr lang="es-ES"/>
            </a:b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6F2E9-B8F6-4DD0-9BE8-BC5192E40CEB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D56A-FDE3-4116-AC77-920BE5A57F80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C844-CB6C-4282-8CD2-6A2459598AFE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8A14-054D-4804-B716-BF2D4962F756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EMC: Electronics system  integration for HEP experiments</a:t>
            </a:r>
          </a:p>
          <a:p>
            <a:pPr>
              <a:defRPr/>
            </a:pPr>
            <a:r>
              <a:rPr lang="en-GB"/>
              <a:t>Santiago de Compostela,  4 Noviemebre 2009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F2DB-97CA-4459-AF8D-CF1D38A685C5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3D2F-A4B6-44EF-B1AC-7CEF6E83D082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FA3F6-F20A-4D8B-A43A-D46BA488AF2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8BA9-13DC-4C0D-B739-83543E8FB574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fondo ita gen IT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4279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Transferencia energética por induccion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Se basa en la transferencia energetica entro dos componenetes sin cables y a traves de un campo magnético variable.</a:t>
            </a:r>
          </a:p>
          <a:p>
            <a:pPr lvl="0"/>
            <a:r>
              <a:rPr lang="es-ES" smtClean="0"/>
              <a:t>Principio de funcionamiento</a:t>
            </a:r>
          </a:p>
          <a:p>
            <a:pPr lvl="1"/>
            <a:r>
              <a:rPr lang="es-ES" smtClean="0"/>
              <a:t>Teoria de la inducción electromagnética</a:t>
            </a:r>
          </a:p>
          <a:p>
            <a:pPr lvl="1"/>
            <a:r>
              <a:rPr lang="es-ES" smtClean="0"/>
              <a:t>Cuando el flujo magnético concatenado por una espira varía, se genera en ella una fuerza electromotriz conocida como fuerza electromotriz inducida.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CAE46FD-2A7C-4AB0-BF59-522C47BC7C8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704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transition>
    <p:rand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1A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1A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F1A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F1A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343400"/>
            <a:ext cx="8515350" cy="1470025"/>
          </a:xfrm>
        </p:spPr>
        <p:txBody>
          <a:bodyPr/>
          <a:lstStyle/>
          <a:p>
            <a:pPr eaLnBrk="1" hangingPunct="1"/>
            <a:r>
              <a:rPr lang="en-GB" sz="2400" u="sng" smtClean="0"/>
              <a:t>F. Arteche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57200" y="1966913"/>
            <a:ext cx="85153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dirty="0">
                <a:solidFill>
                  <a:srgbClr val="1F1A60"/>
                </a:solidFill>
              </a:rPr>
              <a:t>EMC: Electronics system  integration for HEP experiments</a:t>
            </a:r>
          </a:p>
          <a:p>
            <a:pPr algn="ctr"/>
            <a:r>
              <a:rPr lang="en-GB" sz="3000" b="1" dirty="0">
                <a:solidFill>
                  <a:srgbClr val="1F1A60"/>
                </a:solidFill>
              </a:rPr>
              <a:t>(Grounding &amp; Shielding)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427913" cy="590550"/>
          </a:xfrm>
        </p:spPr>
        <p:txBody>
          <a:bodyPr/>
          <a:lstStyle/>
          <a:p>
            <a:pPr eaLnBrk="1" hangingPunct="1"/>
            <a:r>
              <a:rPr lang="en-GB" sz="3200" b="1" u="sng" smtClean="0"/>
              <a:t>3. </a:t>
            </a:r>
            <a:r>
              <a:rPr lang="en-US" sz="3200" b="1" u="sng" smtClean="0"/>
              <a:t>Block diagram (EMC map)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638800"/>
            <a:ext cx="60198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u="sng" smtClean="0"/>
              <a:t>CMS  EMC map – Block diagram</a:t>
            </a:r>
            <a:endParaRPr lang="en-US" b="1" u="sng" smtClean="0">
              <a:solidFill>
                <a:srgbClr val="FF0000"/>
              </a:solidFill>
            </a:endParaRPr>
          </a:p>
        </p:txBody>
      </p:sp>
      <p:grpSp>
        <p:nvGrpSpPr>
          <p:cNvPr id="21510" name="Group 71"/>
          <p:cNvGrpSpPr>
            <a:grpSpLocks/>
          </p:cNvGrpSpPr>
          <p:nvPr/>
        </p:nvGrpSpPr>
        <p:grpSpPr bwMode="auto">
          <a:xfrm>
            <a:off x="533400" y="609600"/>
            <a:ext cx="8470900" cy="5522913"/>
            <a:chOff x="144" y="336"/>
            <a:chExt cx="5336" cy="3479"/>
          </a:xfrm>
        </p:grpSpPr>
        <p:sp>
          <p:nvSpPr>
            <p:cNvPr id="21513" name="Line 4"/>
            <p:cNvSpPr>
              <a:spLocks noChangeShapeType="1"/>
            </p:cNvSpPr>
            <p:nvPr/>
          </p:nvSpPr>
          <p:spPr bwMode="auto">
            <a:xfrm flipH="1">
              <a:off x="144" y="1382"/>
              <a:ext cx="1257" cy="1528"/>
            </a:xfrm>
            <a:prstGeom prst="line">
              <a:avLst/>
            </a:prstGeom>
            <a:noFill/>
            <a:ln w="38100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4176" y="1427"/>
              <a:ext cx="806" cy="3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 flipH="1">
              <a:off x="3312" y="1609"/>
              <a:ext cx="864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6" name="Line 7"/>
            <p:cNvSpPr>
              <a:spLocks noChangeShapeType="1"/>
            </p:cNvSpPr>
            <p:nvPr/>
          </p:nvSpPr>
          <p:spPr bwMode="auto">
            <a:xfrm flipH="1" flipV="1">
              <a:off x="1200" y="1655"/>
              <a:ext cx="576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4368" y="1473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FEE </a:t>
              </a: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(dc)</a:t>
              </a:r>
            </a:p>
          </p:txBody>
        </p:sp>
        <p:sp>
          <p:nvSpPr>
            <p:cNvPr id="21518" name="Line 9"/>
            <p:cNvSpPr>
              <a:spLocks noChangeShapeType="1"/>
            </p:cNvSpPr>
            <p:nvPr/>
          </p:nvSpPr>
          <p:spPr bwMode="auto">
            <a:xfrm>
              <a:off x="3600" y="151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>
              <a:off x="1248" y="1746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3312" y="1064"/>
              <a:ext cx="7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Conductive 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 </a:t>
              </a:r>
            </a:p>
          </p:txBody>
        </p:sp>
        <p:sp>
          <p:nvSpPr>
            <p:cNvPr id="21521" name="Text Box 12"/>
            <p:cNvSpPr txBox="1">
              <a:spLocks noChangeArrowheads="1"/>
            </p:cNvSpPr>
            <p:nvPr/>
          </p:nvSpPr>
          <p:spPr bwMode="auto">
            <a:xfrm>
              <a:off x="1248" y="1882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064" y="2473"/>
              <a:ext cx="604" cy="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3744" y="2428"/>
              <a:ext cx="806" cy="3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24" name="Line 15"/>
            <p:cNvSpPr>
              <a:spLocks noChangeShapeType="1"/>
            </p:cNvSpPr>
            <p:nvPr/>
          </p:nvSpPr>
          <p:spPr bwMode="auto">
            <a:xfrm flipH="1">
              <a:off x="2640" y="2655"/>
              <a:ext cx="1104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 flipH="1" flipV="1">
              <a:off x="384" y="2655"/>
              <a:ext cx="720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6" name="Text Box 17"/>
            <p:cNvSpPr txBox="1">
              <a:spLocks noChangeArrowheads="1"/>
            </p:cNvSpPr>
            <p:nvPr/>
          </p:nvSpPr>
          <p:spPr bwMode="auto">
            <a:xfrm>
              <a:off x="3936" y="2473"/>
              <a:ext cx="6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FEE </a:t>
              </a: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(dc)</a:t>
              </a:r>
            </a:p>
            <a:p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527" name="Text Box 18"/>
            <p:cNvSpPr txBox="1">
              <a:spLocks noChangeArrowheads="1"/>
            </p:cNvSpPr>
            <p:nvPr/>
          </p:nvSpPr>
          <p:spPr bwMode="auto">
            <a:xfrm>
              <a:off x="2092" y="2528"/>
              <a:ext cx="5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SMPS</a:t>
              </a:r>
            </a:p>
          </p:txBody>
        </p:sp>
        <p:sp>
          <p:nvSpPr>
            <p:cNvPr id="21528" name="Line 19"/>
            <p:cNvSpPr>
              <a:spLocks noChangeShapeType="1"/>
            </p:cNvSpPr>
            <p:nvPr/>
          </p:nvSpPr>
          <p:spPr bwMode="auto">
            <a:xfrm>
              <a:off x="3168" y="2746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29" name="Line 20"/>
            <p:cNvSpPr>
              <a:spLocks noChangeShapeType="1"/>
            </p:cNvSpPr>
            <p:nvPr/>
          </p:nvSpPr>
          <p:spPr bwMode="auto">
            <a:xfrm>
              <a:off x="576" y="2792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0" name="Text Box 21"/>
            <p:cNvSpPr txBox="1">
              <a:spLocks noChangeArrowheads="1"/>
            </p:cNvSpPr>
            <p:nvPr/>
          </p:nvSpPr>
          <p:spPr bwMode="auto">
            <a:xfrm>
              <a:off x="2976" y="2928"/>
              <a:ext cx="7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Conductive 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31" name="Text Box 22"/>
            <p:cNvSpPr txBox="1">
              <a:spLocks noChangeArrowheads="1"/>
            </p:cNvSpPr>
            <p:nvPr/>
          </p:nvSpPr>
          <p:spPr bwMode="auto">
            <a:xfrm>
              <a:off x="384" y="2928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>
              <a:off x="3408" y="1700"/>
              <a:ext cx="106" cy="76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 flipH="1">
              <a:off x="2976" y="1700"/>
              <a:ext cx="960" cy="71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4" name="Line 25"/>
            <p:cNvSpPr>
              <a:spLocks noChangeShapeType="1"/>
            </p:cNvSpPr>
            <p:nvPr/>
          </p:nvSpPr>
          <p:spPr bwMode="auto">
            <a:xfrm flipH="1">
              <a:off x="768" y="1973"/>
              <a:ext cx="288" cy="32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35" name="Text Box 26"/>
            <p:cNvSpPr txBox="1">
              <a:spLocks noChangeArrowheads="1"/>
            </p:cNvSpPr>
            <p:nvPr/>
          </p:nvSpPr>
          <p:spPr bwMode="auto">
            <a:xfrm>
              <a:off x="336" y="1109"/>
              <a:ext cx="8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Distribution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Bus (AC)</a:t>
              </a:r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3648" y="2110"/>
              <a:ext cx="1056" cy="8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4032" y="1200"/>
              <a:ext cx="1200" cy="8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38" name="Rectangle 29"/>
            <p:cNvSpPr>
              <a:spLocks noChangeArrowheads="1"/>
            </p:cNvSpPr>
            <p:nvPr/>
          </p:nvSpPr>
          <p:spPr bwMode="auto">
            <a:xfrm>
              <a:off x="1104" y="2510"/>
              <a:ext cx="624" cy="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39" name="Text Box 30"/>
            <p:cNvSpPr txBox="1">
              <a:spLocks noChangeArrowheads="1"/>
            </p:cNvSpPr>
            <p:nvPr/>
          </p:nvSpPr>
          <p:spPr bwMode="auto">
            <a:xfrm>
              <a:off x="1104" y="2556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AC-DC</a:t>
              </a:r>
            </a:p>
          </p:txBody>
        </p:sp>
        <p:sp>
          <p:nvSpPr>
            <p:cNvPr id="21540" name="Line 31"/>
            <p:cNvSpPr>
              <a:spLocks noChangeShapeType="1"/>
            </p:cNvSpPr>
            <p:nvPr/>
          </p:nvSpPr>
          <p:spPr bwMode="auto">
            <a:xfrm flipH="1">
              <a:off x="1728" y="2692"/>
              <a:ext cx="336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708" y="1418"/>
              <a:ext cx="604" cy="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42" name="Text Box 33"/>
            <p:cNvSpPr txBox="1">
              <a:spLocks noChangeArrowheads="1"/>
            </p:cNvSpPr>
            <p:nvPr/>
          </p:nvSpPr>
          <p:spPr bwMode="auto">
            <a:xfrm>
              <a:off x="2736" y="1473"/>
              <a:ext cx="5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SMPS</a:t>
              </a:r>
            </a:p>
          </p:txBody>
        </p:sp>
        <p:sp>
          <p:nvSpPr>
            <p:cNvPr id="21543" name="Rectangle 34"/>
            <p:cNvSpPr>
              <a:spLocks noChangeArrowheads="1"/>
            </p:cNvSpPr>
            <p:nvPr/>
          </p:nvSpPr>
          <p:spPr bwMode="auto">
            <a:xfrm>
              <a:off x="1748" y="1455"/>
              <a:ext cx="624" cy="3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21544" name="Text Box 35"/>
            <p:cNvSpPr txBox="1">
              <a:spLocks noChangeArrowheads="1"/>
            </p:cNvSpPr>
            <p:nvPr/>
          </p:nvSpPr>
          <p:spPr bwMode="auto">
            <a:xfrm>
              <a:off x="1748" y="1500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AC-DC</a:t>
              </a:r>
            </a:p>
          </p:txBody>
        </p:sp>
        <p:sp>
          <p:nvSpPr>
            <p:cNvPr id="21545" name="Line 36"/>
            <p:cNvSpPr>
              <a:spLocks noChangeShapeType="1"/>
            </p:cNvSpPr>
            <p:nvPr/>
          </p:nvSpPr>
          <p:spPr bwMode="auto">
            <a:xfrm flipH="1">
              <a:off x="2372" y="1637"/>
              <a:ext cx="336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6" name="Line 37"/>
            <p:cNvSpPr>
              <a:spLocks noChangeShapeType="1"/>
            </p:cNvSpPr>
            <p:nvPr/>
          </p:nvSpPr>
          <p:spPr bwMode="auto">
            <a:xfrm>
              <a:off x="4176" y="2792"/>
              <a:ext cx="0" cy="40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47" name="Line 38"/>
            <p:cNvSpPr>
              <a:spLocks noChangeShapeType="1"/>
            </p:cNvSpPr>
            <p:nvPr/>
          </p:nvSpPr>
          <p:spPr bwMode="auto">
            <a:xfrm>
              <a:off x="4032" y="3201"/>
              <a:ext cx="28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48" name="Line 39"/>
            <p:cNvSpPr>
              <a:spLocks noChangeShapeType="1"/>
            </p:cNvSpPr>
            <p:nvPr/>
          </p:nvSpPr>
          <p:spPr bwMode="auto">
            <a:xfrm flipH="1" flipV="1">
              <a:off x="144" y="2019"/>
              <a:ext cx="720" cy="0"/>
            </a:xfrm>
            <a:prstGeom prst="line">
              <a:avLst/>
            </a:prstGeom>
            <a:noFill/>
            <a:ln w="2857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49" name="Text Box 40"/>
            <p:cNvSpPr txBox="1">
              <a:spLocks noChangeArrowheads="1"/>
            </p:cNvSpPr>
            <p:nvPr/>
          </p:nvSpPr>
          <p:spPr bwMode="auto">
            <a:xfrm>
              <a:off x="144" y="1655"/>
              <a:ext cx="6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Harmonics</a:t>
              </a:r>
            </a:p>
          </p:txBody>
        </p:sp>
        <p:sp>
          <p:nvSpPr>
            <p:cNvPr id="21550" name="Line 41"/>
            <p:cNvSpPr>
              <a:spLocks noChangeShapeType="1"/>
            </p:cNvSpPr>
            <p:nvPr/>
          </p:nvSpPr>
          <p:spPr bwMode="auto">
            <a:xfrm>
              <a:off x="240" y="2155"/>
              <a:ext cx="2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1" name="Line 42"/>
            <p:cNvSpPr>
              <a:spLocks noChangeShapeType="1"/>
            </p:cNvSpPr>
            <p:nvPr/>
          </p:nvSpPr>
          <p:spPr bwMode="auto">
            <a:xfrm>
              <a:off x="4992" y="1791"/>
              <a:ext cx="0" cy="41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52" name="Line 43"/>
            <p:cNvSpPr>
              <a:spLocks noChangeShapeType="1"/>
            </p:cNvSpPr>
            <p:nvPr/>
          </p:nvSpPr>
          <p:spPr bwMode="auto">
            <a:xfrm>
              <a:off x="4848" y="2201"/>
              <a:ext cx="28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53" name="Line 44"/>
            <p:cNvSpPr>
              <a:spLocks noChangeShapeType="1"/>
            </p:cNvSpPr>
            <p:nvPr/>
          </p:nvSpPr>
          <p:spPr bwMode="auto">
            <a:xfrm flipH="1">
              <a:off x="4752" y="2337"/>
              <a:ext cx="336" cy="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4" name="Text Box 45"/>
            <p:cNvSpPr txBox="1">
              <a:spLocks noChangeArrowheads="1"/>
            </p:cNvSpPr>
            <p:nvPr/>
          </p:nvSpPr>
          <p:spPr bwMode="auto">
            <a:xfrm>
              <a:off x="4656" y="2701"/>
              <a:ext cx="7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Conductive 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55" name="Text Box 46"/>
            <p:cNvSpPr txBox="1">
              <a:spLocks noChangeArrowheads="1"/>
            </p:cNvSpPr>
            <p:nvPr/>
          </p:nvSpPr>
          <p:spPr bwMode="auto">
            <a:xfrm>
              <a:off x="2544" y="1928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56" name="Line 47"/>
            <p:cNvSpPr>
              <a:spLocks noChangeShapeType="1"/>
            </p:cNvSpPr>
            <p:nvPr/>
          </p:nvSpPr>
          <p:spPr bwMode="auto">
            <a:xfrm flipV="1">
              <a:off x="3984" y="2201"/>
              <a:ext cx="442" cy="18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7" name="Line 48"/>
            <p:cNvSpPr>
              <a:spLocks noChangeShapeType="1"/>
            </p:cNvSpPr>
            <p:nvPr/>
          </p:nvSpPr>
          <p:spPr bwMode="auto">
            <a:xfrm flipV="1">
              <a:off x="4368" y="1246"/>
              <a:ext cx="586" cy="13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58" name="Text Box 49"/>
            <p:cNvSpPr txBox="1">
              <a:spLocks noChangeArrowheads="1"/>
            </p:cNvSpPr>
            <p:nvPr/>
          </p:nvSpPr>
          <p:spPr bwMode="auto">
            <a:xfrm>
              <a:off x="4656" y="836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59" name="Text Box 50"/>
            <p:cNvSpPr txBox="1">
              <a:spLocks noChangeArrowheads="1"/>
            </p:cNvSpPr>
            <p:nvPr/>
          </p:nvSpPr>
          <p:spPr bwMode="auto">
            <a:xfrm>
              <a:off x="3648" y="1928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</a:rPr>
                <a:t>Noise</a:t>
              </a:r>
            </a:p>
          </p:txBody>
        </p:sp>
        <p:sp>
          <p:nvSpPr>
            <p:cNvPr id="21560" name="Line 51"/>
            <p:cNvSpPr>
              <a:spLocks noChangeShapeType="1"/>
            </p:cNvSpPr>
            <p:nvPr/>
          </p:nvSpPr>
          <p:spPr bwMode="auto">
            <a:xfrm>
              <a:off x="3888" y="2792"/>
              <a:ext cx="0" cy="54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1" name="Line 52"/>
            <p:cNvSpPr>
              <a:spLocks noChangeShapeType="1"/>
            </p:cNvSpPr>
            <p:nvPr/>
          </p:nvSpPr>
          <p:spPr bwMode="auto">
            <a:xfrm>
              <a:off x="2064" y="3337"/>
              <a:ext cx="1824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2" name="Line 53"/>
            <p:cNvSpPr>
              <a:spLocks noChangeShapeType="1"/>
            </p:cNvSpPr>
            <p:nvPr/>
          </p:nvSpPr>
          <p:spPr bwMode="auto">
            <a:xfrm>
              <a:off x="2496" y="654"/>
              <a:ext cx="1776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3" name="Line 54"/>
            <p:cNvSpPr>
              <a:spLocks noChangeShapeType="1"/>
            </p:cNvSpPr>
            <p:nvPr/>
          </p:nvSpPr>
          <p:spPr bwMode="auto">
            <a:xfrm>
              <a:off x="4272" y="654"/>
              <a:ext cx="0" cy="77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4" name="Text Box 55"/>
            <p:cNvSpPr txBox="1">
              <a:spLocks noChangeArrowheads="1"/>
            </p:cNvSpPr>
            <p:nvPr/>
          </p:nvSpPr>
          <p:spPr bwMode="auto">
            <a:xfrm>
              <a:off x="3264" y="336"/>
              <a:ext cx="9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Slow control</a:t>
              </a:r>
            </a:p>
          </p:txBody>
        </p:sp>
        <p:sp>
          <p:nvSpPr>
            <p:cNvPr id="21565" name="Text Box 56"/>
            <p:cNvSpPr txBox="1">
              <a:spLocks noChangeArrowheads="1"/>
            </p:cNvSpPr>
            <p:nvPr/>
          </p:nvSpPr>
          <p:spPr bwMode="auto">
            <a:xfrm>
              <a:off x="3792" y="3337"/>
              <a:ext cx="9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Slow control</a:t>
              </a:r>
            </a:p>
          </p:txBody>
        </p:sp>
        <p:sp>
          <p:nvSpPr>
            <p:cNvPr id="21566" name="Line 57"/>
            <p:cNvSpPr>
              <a:spLocks noChangeShapeType="1"/>
            </p:cNvSpPr>
            <p:nvPr/>
          </p:nvSpPr>
          <p:spPr bwMode="auto">
            <a:xfrm flipV="1">
              <a:off x="4176" y="2201"/>
              <a:ext cx="816" cy="10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7" name="Text Box 58"/>
            <p:cNvSpPr txBox="1">
              <a:spLocks noChangeArrowheads="1"/>
            </p:cNvSpPr>
            <p:nvPr/>
          </p:nvSpPr>
          <p:spPr bwMode="auto">
            <a:xfrm>
              <a:off x="4752" y="3565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imes New Roman" pitchFamily="18" charset="0"/>
                </a:rPr>
                <a:t>Shielding</a:t>
              </a:r>
            </a:p>
          </p:txBody>
        </p:sp>
        <p:sp>
          <p:nvSpPr>
            <p:cNvPr id="21568" name="Line 59"/>
            <p:cNvSpPr>
              <a:spLocks noChangeShapeType="1"/>
            </p:cNvSpPr>
            <p:nvPr/>
          </p:nvSpPr>
          <p:spPr bwMode="auto">
            <a:xfrm flipH="1" flipV="1">
              <a:off x="4656" y="3019"/>
              <a:ext cx="336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69" name="Line 60"/>
            <p:cNvSpPr>
              <a:spLocks noChangeShapeType="1"/>
            </p:cNvSpPr>
            <p:nvPr/>
          </p:nvSpPr>
          <p:spPr bwMode="auto">
            <a:xfrm>
              <a:off x="3168" y="745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0" name="Line 61"/>
            <p:cNvSpPr>
              <a:spLocks noChangeShapeType="1"/>
            </p:cNvSpPr>
            <p:nvPr/>
          </p:nvSpPr>
          <p:spPr bwMode="auto">
            <a:xfrm>
              <a:off x="2400" y="3247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1" name="Line 62"/>
            <p:cNvSpPr>
              <a:spLocks noChangeShapeType="1"/>
            </p:cNvSpPr>
            <p:nvPr/>
          </p:nvSpPr>
          <p:spPr bwMode="auto">
            <a:xfrm flipH="1" flipV="1">
              <a:off x="5232" y="2064"/>
              <a:ext cx="192" cy="1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2" name="Text Box 63"/>
            <p:cNvSpPr txBox="1">
              <a:spLocks noChangeArrowheads="1"/>
            </p:cNvSpPr>
            <p:nvPr/>
          </p:nvSpPr>
          <p:spPr bwMode="auto">
            <a:xfrm>
              <a:off x="2239" y="791"/>
              <a:ext cx="6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Transients</a:t>
              </a:r>
            </a:p>
          </p:txBody>
        </p:sp>
        <p:sp>
          <p:nvSpPr>
            <p:cNvPr id="21573" name="Line 64"/>
            <p:cNvSpPr>
              <a:spLocks noChangeShapeType="1"/>
            </p:cNvSpPr>
            <p:nvPr/>
          </p:nvSpPr>
          <p:spPr bwMode="auto">
            <a:xfrm flipH="1">
              <a:off x="1392" y="973"/>
              <a:ext cx="1008" cy="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4" name="Line 65"/>
            <p:cNvSpPr>
              <a:spLocks noChangeShapeType="1"/>
            </p:cNvSpPr>
            <p:nvPr/>
          </p:nvSpPr>
          <p:spPr bwMode="auto">
            <a:xfrm>
              <a:off x="2544" y="973"/>
              <a:ext cx="960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5" name="Line 66"/>
            <p:cNvSpPr>
              <a:spLocks noChangeShapeType="1"/>
            </p:cNvSpPr>
            <p:nvPr/>
          </p:nvSpPr>
          <p:spPr bwMode="auto">
            <a:xfrm flipV="1">
              <a:off x="2592" y="700"/>
              <a:ext cx="384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576" name="Line 67"/>
            <p:cNvSpPr>
              <a:spLocks noChangeShapeType="1"/>
            </p:cNvSpPr>
            <p:nvPr/>
          </p:nvSpPr>
          <p:spPr bwMode="auto">
            <a:xfrm flipH="1" flipV="1">
              <a:off x="2736" y="2701"/>
              <a:ext cx="384" cy="59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7" name="Line 68"/>
            <p:cNvSpPr>
              <a:spLocks noChangeShapeType="1"/>
            </p:cNvSpPr>
            <p:nvPr/>
          </p:nvSpPr>
          <p:spPr bwMode="auto">
            <a:xfrm flipV="1">
              <a:off x="2832" y="2701"/>
              <a:ext cx="192" cy="59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78" name="Text Box 69"/>
            <p:cNvSpPr txBox="1">
              <a:spLocks noChangeArrowheads="1"/>
            </p:cNvSpPr>
            <p:nvPr/>
          </p:nvSpPr>
          <p:spPr bwMode="auto">
            <a:xfrm>
              <a:off x="2208" y="2837"/>
              <a:ext cx="61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Radiation</a:t>
              </a:r>
            </a:p>
            <a:p>
              <a:pPr algn="ctr"/>
              <a:r>
                <a:rPr lang="en-US" sz="1600">
                  <a:solidFill>
                    <a:srgbClr val="1F1A60"/>
                  </a:solidFill>
                  <a:latin typeface="Times New Roman" pitchFamily="18" charset="0"/>
                </a:rPr>
                <a:t>Noise</a:t>
              </a:r>
            </a:p>
          </p:txBody>
        </p:sp>
      </p:grpSp>
      <p:sp>
        <p:nvSpPr>
          <p:cNvPr id="21511" name="Text Box 73"/>
          <p:cNvSpPr txBox="1">
            <a:spLocks noChangeArrowheads="1"/>
          </p:cNvSpPr>
          <p:nvPr/>
        </p:nvSpPr>
        <p:spPr bwMode="auto">
          <a:xfrm>
            <a:off x="7162800" y="3810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/>
              <a:t>Tracker</a:t>
            </a:r>
          </a:p>
          <a:p>
            <a:pPr algn="ctr">
              <a:spcBef>
                <a:spcPct val="50000"/>
              </a:spcBef>
            </a:pPr>
            <a:r>
              <a:rPr lang="es-ES" sz="1600"/>
              <a:t>2.5V, 1.25 V</a:t>
            </a:r>
          </a:p>
          <a:p>
            <a:pPr algn="ctr">
              <a:spcBef>
                <a:spcPct val="50000"/>
              </a:spcBef>
            </a:pPr>
            <a:r>
              <a:rPr lang="es-ES" sz="1600"/>
              <a:t>500 V</a:t>
            </a:r>
          </a:p>
        </p:txBody>
      </p:sp>
      <p:sp>
        <p:nvSpPr>
          <p:cNvPr id="21512" name="Text Box 74"/>
          <p:cNvSpPr txBox="1">
            <a:spLocks noChangeArrowheads="1"/>
          </p:cNvSpPr>
          <p:nvPr/>
        </p:nvSpPr>
        <p:spPr bwMode="auto">
          <a:xfrm>
            <a:off x="4876800" y="53340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/>
              <a:t>HCAL</a:t>
            </a:r>
          </a:p>
          <a:p>
            <a:pPr algn="ctr">
              <a:spcBef>
                <a:spcPct val="50000"/>
              </a:spcBef>
            </a:pPr>
            <a:r>
              <a:rPr lang="es-ES" sz="1600"/>
              <a:t>6.5 V, 4.5V</a:t>
            </a:r>
          </a:p>
          <a:p>
            <a:pPr algn="ctr">
              <a:spcBef>
                <a:spcPct val="50000"/>
              </a:spcBef>
            </a:pPr>
            <a:r>
              <a:rPr lang="es-ES" sz="1600"/>
              <a:t>7 kV</a:t>
            </a:r>
          </a:p>
        </p:txBody>
      </p:sp>
      <p:sp>
        <p:nvSpPr>
          <p:cNvPr id="75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9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7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175253" cy="476672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 EMC unit analysis</a:t>
            </a:r>
          </a:p>
        </p:txBody>
      </p:sp>
      <p:sp>
        <p:nvSpPr>
          <p:cNvPr id="22533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43281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HEP experiments are very complex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400" dirty="0" smtClean="0">
                <a:ea typeface="+mn-ea"/>
                <a:cs typeface="+mn-cs"/>
              </a:rPr>
              <a:t>The idea is to define general rules emerging from particular sub-systems (TOP-BOTTON-BOTTON-TOP approach)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HEP sub-detectors can be considered as isolated system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</a:rPr>
              <a:t>Power Supply</a:t>
            </a:r>
            <a:r>
              <a:rPr lang="en-US" sz="2400" dirty="0" smtClean="0"/>
              <a:t> &amp; Slow control system only galvanic connection.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 reduced model of the sub-system is considered for EMC study of HEP experiment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Noise sources – 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Coupling path - Cables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Victim - FEE</a:t>
            </a:r>
          </a:p>
        </p:txBody>
      </p:sp>
      <p:grpSp>
        <p:nvGrpSpPr>
          <p:cNvPr id="22534" name="Group 1087"/>
          <p:cNvGrpSpPr>
            <a:grpSpLocks/>
          </p:cNvGrpSpPr>
          <p:nvPr/>
        </p:nvGrpSpPr>
        <p:grpSpPr bwMode="auto">
          <a:xfrm>
            <a:off x="683568" y="4005064"/>
            <a:ext cx="6884988" cy="2362200"/>
            <a:chOff x="720" y="2592"/>
            <a:chExt cx="4337" cy="1488"/>
          </a:xfrm>
        </p:grpSpPr>
        <p:sp>
          <p:nvSpPr>
            <p:cNvPr id="22535" name="Rectangle 1061"/>
            <p:cNvSpPr>
              <a:spLocks noChangeArrowheads="1"/>
            </p:cNvSpPr>
            <p:nvPr/>
          </p:nvSpPr>
          <p:spPr bwMode="auto">
            <a:xfrm>
              <a:off x="4179" y="3216"/>
              <a:ext cx="865" cy="289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36" name="Rectangle 1062"/>
            <p:cNvSpPr>
              <a:spLocks noChangeArrowheads="1"/>
            </p:cNvSpPr>
            <p:nvPr/>
          </p:nvSpPr>
          <p:spPr bwMode="auto">
            <a:xfrm>
              <a:off x="4319" y="3258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400">
                  <a:solidFill>
                    <a:srgbClr val="FFFFFF"/>
                  </a:solidFill>
                  <a:latin typeface="Times New Roman" pitchFamily="18" charset="0"/>
                </a:rPr>
                <a:t>Detector</a:t>
              </a:r>
              <a:endParaRPr lang="es-ES"/>
            </a:p>
          </p:txBody>
        </p:sp>
        <p:sp>
          <p:nvSpPr>
            <p:cNvPr id="22537" name="Rectangle 1063"/>
            <p:cNvSpPr>
              <a:spLocks noChangeArrowheads="1"/>
            </p:cNvSpPr>
            <p:nvPr/>
          </p:nvSpPr>
          <p:spPr bwMode="auto">
            <a:xfrm>
              <a:off x="3603" y="3216"/>
              <a:ext cx="433" cy="289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38" name="Rectangle 1064"/>
            <p:cNvSpPr>
              <a:spLocks noChangeArrowheads="1"/>
            </p:cNvSpPr>
            <p:nvPr/>
          </p:nvSpPr>
          <p:spPr bwMode="auto">
            <a:xfrm>
              <a:off x="3687" y="3258"/>
              <a:ext cx="3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400">
                  <a:solidFill>
                    <a:srgbClr val="FFFFFF"/>
                  </a:solidFill>
                  <a:latin typeface="Times New Roman" pitchFamily="18" charset="0"/>
                </a:rPr>
                <a:t>FEE</a:t>
              </a:r>
              <a:endParaRPr lang="es-ES"/>
            </a:p>
          </p:txBody>
        </p:sp>
        <p:sp>
          <p:nvSpPr>
            <p:cNvPr id="22539" name="Rectangle 1065"/>
            <p:cNvSpPr>
              <a:spLocks noChangeArrowheads="1"/>
            </p:cNvSpPr>
            <p:nvPr/>
          </p:nvSpPr>
          <p:spPr bwMode="auto">
            <a:xfrm>
              <a:off x="1779" y="3216"/>
              <a:ext cx="433" cy="2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40" name="Rectangle 1066"/>
            <p:cNvSpPr>
              <a:spLocks noChangeArrowheads="1"/>
            </p:cNvSpPr>
            <p:nvPr/>
          </p:nvSpPr>
          <p:spPr bwMode="auto">
            <a:xfrm>
              <a:off x="1878" y="3258"/>
              <a:ext cx="3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400">
                  <a:solidFill>
                    <a:srgbClr val="FFFFFF"/>
                  </a:solidFill>
                  <a:latin typeface="Times New Roman" pitchFamily="18" charset="0"/>
                </a:rPr>
                <a:t>P.S.</a:t>
              </a:r>
              <a:endParaRPr lang="es-ES"/>
            </a:p>
          </p:txBody>
        </p:sp>
        <p:sp>
          <p:nvSpPr>
            <p:cNvPr id="22541" name="Line 1067"/>
            <p:cNvSpPr>
              <a:spLocks noChangeShapeType="1"/>
            </p:cNvSpPr>
            <p:nvPr/>
          </p:nvSpPr>
          <p:spPr bwMode="auto">
            <a:xfrm flipH="1">
              <a:off x="4035" y="3360"/>
              <a:ext cx="144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2" name="Line 1068"/>
            <p:cNvSpPr>
              <a:spLocks noChangeShapeType="1"/>
            </p:cNvSpPr>
            <p:nvPr/>
          </p:nvSpPr>
          <p:spPr bwMode="auto">
            <a:xfrm flipH="1">
              <a:off x="2211" y="3360"/>
              <a:ext cx="139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3" name="Freeform 1069"/>
            <p:cNvSpPr>
              <a:spLocks/>
            </p:cNvSpPr>
            <p:nvPr/>
          </p:nvSpPr>
          <p:spPr bwMode="auto">
            <a:xfrm>
              <a:off x="2931" y="3436"/>
              <a:ext cx="1017" cy="413"/>
            </a:xfrm>
            <a:custGeom>
              <a:avLst/>
              <a:gdLst>
                <a:gd name="T0" fmla="*/ 588 w 1017"/>
                <a:gd name="T1" fmla="*/ 0 h 413"/>
                <a:gd name="T2" fmla="*/ 497 w 1017"/>
                <a:gd name="T3" fmla="*/ 3 h 413"/>
                <a:gd name="T4" fmla="*/ 449 w 1017"/>
                <a:gd name="T5" fmla="*/ 18 h 413"/>
                <a:gd name="T6" fmla="*/ 424 w 1017"/>
                <a:gd name="T7" fmla="*/ 40 h 413"/>
                <a:gd name="T8" fmla="*/ 415 w 1017"/>
                <a:gd name="T9" fmla="*/ 62 h 413"/>
                <a:gd name="T10" fmla="*/ 420 w 1017"/>
                <a:gd name="T11" fmla="*/ 79 h 413"/>
                <a:gd name="T12" fmla="*/ 434 w 1017"/>
                <a:gd name="T13" fmla="*/ 92 h 413"/>
                <a:gd name="T14" fmla="*/ 475 w 1017"/>
                <a:gd name="T15" fmla="*/ 111 h 413"/>
                <a:gd name="T16" fmla="*/ 586 w 1017"/>
                <a:gd name="T17" fmla="*/ 144 h 413"/>
                <a:gd name="T18" fmla="*/ 665 w 1017"/>
                <a:gd name="T19" fmla="*/ 164 h 413"/>
                <a:gd name="T20" fmla="*/ 757 w 1017"/>
                <a:gd name="T21" fmla="*/ 181 h 413"/>
                <a:gd name="T22" fmla="*/ 855 w 1017"/>
                <a:gd name="T23" fmla="*/ 189 h 413"/>
                <a:gd name="T24" fmla="*/ 938 w 1017"/>
                <a:gd name="T25" fmla="*/ 217 h 413"/>
                <a:gd name="T26" fmla="*/ 980 w 1017"/>
                <a:gd name="T27" fmla="*/ 230 h 413"/>
                <a:gd name="T28" fmla="*/ 991 w 1017"/>
                <a:gd name="T29" fmla="*/ 235 h 413"/>
                <a:gd name="T30" fmla="*/ 998 w 1017"/>
                <a:gd name="T31" fmla="*/ 238 h 413"/>
                <a:gd name="T32" fmla="*/ 999 w 1017"/>
                <a:gd name="T33" fmla="*/ 235 h 413"/>
                <a:gd name="T34" fmla="*/ 1000 w 1017"/>
                <a:gd name="T35" fmla="*/ 239 h 413"/>
                <a:gd name="T36" fmla="*/ 994 w 1017"/>
                <a:gd name="T37" fmla="*/ 257 h 413"/>
                <a:gd name="T38" fmla="*/ 967 w 1017"/>
                <a:gd name="T39" fmla="*/ 262 h 413"/>
                <a:gd name="T40" fmla="*/ 880 w 1017"/>
                <a:gd name="T41" fmla="*/ 293 h 413"/>
                <a:gd name="T42" fmla="*/ 710 w 1017"/>
                <a:gd name="T43" fmla="*/ 337 h 413"/>
                <a:gd name="T44" fmla="*/ 643 w 1017"/>
                <a:gd name="T45" fmla="*/ 351 h 413"/>
                <a:gd name="T46" fmla="*/ 506 w 1017"/>
                <a:gd name="T47" fmla="*/ 372 h 413"/>
                <a:gd name="T48" fmla="*/ 341 w 1017"/>
                <a:gd name="T49" fmla="*/ 385 h 413"/>
                <a:gd name="T50" fmla="*/ 173 w 1017"/>
                <a:gd name="T51" fmla="*/ 392 h 413"/>
                <a:gd name="T52" fmla="*/ 68 w 1017"/>
                <a:gd name="T53" fmla="*/ 394 h 413"/>
                <a:gd name="T54" fmla="*/ 18 w 1017"/>
                <a:gd name="T55" fmla="*/ 395 h 413"/>
                <a:gd name="T56" fmla="*/ 8 w 1017"/>
                <a:gd name="T57" fmla="*/ 413 h 413"/>
                <a:gd name="T58" fmla="*/ 54 w 1017"/>
                <a:gd name="T59" fmla="*/ 413 h 413"/>
                <a:gd name="T60" fmla="*/ 135 w 1017"/>
                <a:gd name="T61" fmla="*/ 411 h 413"/>
                <a:gd name="T62" fmla="*/ 298 w 1017"/>
                <a:gd name="T63" fmla="*/ 405 h 413"/>
                <a:gd name="T64" fmla="*/ 467 w 1017"/>
                <a:gd name="T65" fmla="*/ 394 h 413"/>
                <a:gd name="T66" fmla="*/ 608 w 1017"/>
                <a:gd name="T67" fmla="*/ 376 h 413"/>
                <a:gd name="T68" fmla="*/ 717 w 1017"/>
                <a:gd name="T69" fmla="*/ 354 h 413"/>
                <a:gd name="T70" fmla="*/ 887 w 1017"/>
                <a:gd name="T71" fmla="*/ 310 h 413"/>
                <a:gd name="T72" fmla="*/ 974 w 1017"/>
                <a:gd name="T73" fmla="*/ 279 h 413"/>
                <a:gd name="T74" fmla="*/ 1001 w 1017"/>
                <a:gd name="T75" fmla="*/ 264 h 413"/>
                <a:gd name="T76" fmla="*/ 1015 w 1017"/>
                <a:gd name="T77" fmla="*/ 249 h 413"/>
                <a:gd name="T78" fmla="*/ 1016 w 1017"/>
                <a:gd name="T79" fmla="*/ 235 h 413"/>
                <a:gd name="T80" fmla="*/ 1004 w 1017"/>
                <a:gd name="T81" fmla="*/ 222 h 413"/>
                <a:gd name="T82" fmla="*/ 978 w 1017"/>
                <a:gd name="T83" fmla="*/ 209 h 413"/>
                <a:gd name="T84" fmla="*/ 919 w 1017"/>
                <a:gd name="T85" fmla="*/ 193 h 413"/>
                <a:gd name="T86" fmla="*/ 823 w 1017"/>
                <a:gd name="T87" fmla="*/ 174 h 413"/>
                <a:gd name="T88" fmla="*/ 696 w 1017"/>
                <a:gd name="T89" fmla="*/ 152 h 413"/>
                <a:gd name="T90" fmla="*/ 648 w 1017"/>
                <a:gd name="T91" fmla="*/ 142 h 413"/>
                <a:gd name="T92" fmla="*/ 560 w 1017"/>
                <a:gd name="T93" fmla="*/ 118 h 413"/>
                <a:gd name="T94" fmla="*/ 462 w 1017"/>
                <a:gd name="T95" fmla="*/ 87 h 413"/>
                <a:gd name="T96" fmla="*/ 437 w 1017"/>
                <a:gd name="T97" fmla="*/ 84 h 413"/>
                <a:gd name="T98" fmla="*/ 428 w 1017"/>
                <a:gd name="T99" fmla="*/ 76 h 413"/>
                <a:gd name="T100" fmla="*/ 424 w 1017"/>
                <a:gd name="T101" fmla="*/ 67 h 413"/>
                <a:gd name="T102" fmla="*/ 424 w 1017"/>
                <a:gd name="T103" fmla="*/ 57 h 413"/>
                <a:gd name="T104" fmla="*/ 432 w 1017"/>
                <a:gd name="T105" fmla="*/ 43 h 413"/>
                <a:gd name="T106" fmla="*/ 452 w 1017"/>
                <a:gd name="T107" fmla="*/ 27 h 413"/>
                <a:gd name="T108" fmla="*/ 500 w 1017"/>
                <a:gd name="T109" fmla="*/ 20 h 413"/>
                <a:gd name="T110" fmla="*/ 538 w 1017"/>
                <a:gd name="T111" fmla="*/ 18 h 413"/>
                <a:gd name="T112" fmla="*/ 672 w 1017"/>
                <a:gd name="T113" fmla="*/ 24 h 4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7"/>
                <a:gd name="T172" fmla="*/ 0 h 413"/>
                <a:gd name="T173" fmla="*/ 1017 w 1017"/>
                <a:gd name="T174" fmla="*/ 413 h 4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7" h="413">
                  <a:moveTo>
                    <a:pt x="672" y="24"/>
                  </a:moveTo>
                  <a:lnTo>
                    <a:pt x="673" y="6"/>
                  </a:lnTo>
                  <a:lnTo>
                    <a:pt x="616" y="2"/>
                  </a:lnTo>
                  <a:lnTo>
                    <a:pt x="588" y="0"/>
                  </a:lnTo>
                  <a:lnTo>
                    <a:pt x="563" y="0"/>
                  </a:lnTo>
                  <a:lnTo>
                    <a:pt x="538" y="0"/>
                  </a:lnTo>
                  <a:lnTo>
                    <a:pt x="516" y="1"/>
                  </a:lnTo>
                  <a:lnTo>
                    <a:pt x="497" y="3"/>
                  </a:lnTo>
                  <a:lnTo>
                    <a:pt x="493" y="3"/>
                  </a:lnTo>
                  <a:lnTo>
                    <a:pt x="478" y="7"/>
                  </a:lnTo>
                  <a:lnTo>
                    <a:pt x="462" y="12"/>
                  </a:lnTo>
                  <a:lnTo>
                    <a:pt x="449" y="18"/>
                  </a:lnTo>
                  <a:lnTo>
                    <a:pt x="446" y="20"/>
                  </a:lnTo>
                  <a:lnTo>
                    <a:pt x="434" y="28"/>
                  </a:lnTo>
                  <a:lnTo>
                    <a:pt x="426" y="37"/>
                  </a:lnTo>
                  <a:lnTo>
                    <a:pt x="424" y="40"/>
                  </a:lnTo>
                  <a:lnTo>
                    <a:pt x="418" y="49"/>
                  </a:lnTo>
                  <a:lnTo>
                    <a:pt x="416" y="54"/>
                  </a:lnTo>
                  <a:lnTo>
                    <a:pt x="415" y="57"/>
                  </a:lnTo>
                  <a:lnTo>
                    <a:pt x="415" y="62"/>
                  </a:lnTo>
                  <a:lnTo>
                    <a:pt x="415" y="67"/>
                  </a:lnTo>
                  <a:lnTo>
                    <a:pt x="416" y="70"/>
                  </a:lnTo>
                  <a:lnTo>
                    <a:pt x="417" y="75"/>
                  </a:lnTo>
                  <a:lnTo>
                    <a:pt x="420" y="79"/>
                  </a:lnTo>
                  <a:lnTo>
                    <a:pt x="422" y="82"/>
                  </a:lnTo>
                  <a:lnTo>
                    <a:pt x="426" y="87"/>
                  </a:lnTo>
                  <a:lnTo>
                    <a:pt x="431" y="90"/>
                  </a:lnTo>
                  <a:lnTo>
                    <a:pt x="434" y="92"/>
                  </a:lnTo>
                  <a:lnTo>
                    <a:pt x="440" y="96"/>
                  </a:lnTo>
                  <a:lnTo>
                    <a:pt x="447" y="100"/>
                  </a:lnTo>
                  <a:lnTo>
                    <a:pt x="455" y="104"/>
                  </a:lnTo>
                  <a:lnTo>
                    <a:pt x="475" y="111"/>
                  </a:lnTo>
                  <a:lnTo>
                    <a:pt x="498" y="119"/>
                  </a:lnTo>
                  <a:lnTo>
                    <a:pt x="524" y="127"/>
                  </a:lnTo>
                  <a:lnTo>
                    <a:pt x="553" y="135"/>
                  </a:lnTo>
                  <a:lnTo>
                    <a:pt x="586" y="144"/>
                  </a:lnTo>
                  <a:lnTo>
                    <a:pt x="622" y="154"/>
                  </a:lnTo>
                  <a:lnTo>
                    <a:pt x="630" y="156"/>
                  </a:lnTo>
                  <a:lnTo>
                    <a:pt x="641" y="159"/>
                  </a:lnTo>
                  <a:lnTo>
                    <a:pt x="665" y="164"/>
                  </a:lnTo>
                  <a:lnTo>
                    <a:pt x="668" y="164"/>
                  </a:lnTo>
                  <a:lnTo>
                    <a:pt x="696" y="170"/>
                  </a:lnTo>
                  <a:lnTo>
                    <a:pt x="726" y="175"/>
                  </a:lnTo>
                  <a:lnTo>
                    <a:pt x="757" y="181"/>
                  </a:lnTo>
                  <a:lnTo>
                    <a:pt x="790" y="187"/>
                  </a:lnTo>
                  <a:lnTo>
                    <a:pt x="823" y="192"/>
                  </a:lnTo>
                  <a:lnTo>
                    <a:pt x="855" y="198"/>
                  </a:lnTo>
                  <a:lnTo>
                    <a:pt x="855" y="189"/>
                  </a:lnTo>
                  <a:lnTo>
                    <a:pt x="852" y="198"/>
                  </a:lnTo>
                  <a:lnTo>
                    <a:pt x="883" y="204"/>
                  </a:lnTo>
                  <a:lnTo>
                    <a:pt x="912" y="210"/>
                  </a:lnTo>
                  <a:lnTo>
                    <a:pt x="938" y="217"/>
                  </a:lnTo>
                  <a:lnTo>
                    <a:pt x="950" y="220"/>
                  </a:lnTo>
                  <a:lnTo>
                    <a:pt x="961" y="223"/>
                  </a:lnTo>
                  <a:lnTo>
                    <a:pt x="971" y="226"/>
                  </a:lnTo>
                  <a:lnTo>
                    <a:pt x="980" y="230"/>
                  </a:lnTo>
                  <a:lnTo>
                    <a:pt x="988" y="233"/>
                  </a:lnTo>
                  <a:lnTo>
                    <a:pt x="994" y="237"/>
                  </a:lnTo>
                  <a:lnTo>
                    <a:pt x="998" y="228"/>
                  </a:lnTo>
                  <a:lnTo>
                    <a:pt x="991" y="235"/>
                  </a:lnTo>
                  <a:lnTo>
                    <a:pt x="996" y="238"/>
                  </a:lnTo>
                  <a:lnTo>
                    <a:pt x="1000" y="241"/>
                  </a:lnTo>
                  <a:lnTo>
                    <a:pt x="1006" y="235"/>
                  </a:lnTo>
                  <a:lnTo>
                    <a:pt x="998" y="238"/>
                  </a:lnTo>
                  <a:lnTo>
                    <a:pt x="999" y="242"/>
                  </a:lnTo>
                  <a:lnTo>
                    <a:pt x="1008" y="238"/>
                  </a:lnTo>
                  <a:lnTo>
                    <a:pt x="999" y="238"/>
                  </a:lnTo>
                  <a:lnTo>
                    <a:pt x="999" y="235"/>
                  </a:lnTo>
                  <a:lnTo>
                    <a:pt x="1000" y="240"/>
                  </a:lnTo>
                  <a:lnTo>
                    <a:pt x="998" y="242"/>
                  </a:lnTo>
                  <a:lnTo>
                    <a:pt x="1007" y="246"/>
                  </a:lnTo>
                  <a:lnTo>
                    <a:pt x="1000" y="239"/>
                  </a:lnTo>
                  <a:lnTo>
                    <a:pt x="997" y="243"/>
                  </a:lnTo>
                  <a:lnTo>
                    <a:pt x="993" y="247"/>
                  </a:lnTo>
                  <a:lnTo>
                    <a:pt x="988" y="251"/>
                  </a:lnTo>
                  <a:lnTo>
                    <a:pt x="994" y="257"/>
                  </a:lnTo>
                  <a:lnTo>
                    <a:pt x="991" y="249"/>
                  </a:lnTo>
                  <a:lnTo>
                    <a:pt x="984" y="253"/>
                  </a:lnTo>
                  <a:lnTo>
                    <a:pt x="976" y="257"/>
                  </a:lnTo>
                  <a:lnTo>
                    <a:pt x="967" y="262"/>
                  </a:lnTo>
                  <a:lnTo>
                    <a:pt x="957" y="266"/>
                  </a:lnTo>
                  <a:lnTo>
                    <a:pt x="935" y="275"/>
                  </a:lnTo>
                  <a:lnTo>
                    <a:pt x="909" y="284"/>
                  </a:lnTo>
                  <a:lnTo>
                    <a:pt x="880" y="293"/>
                  </a:lnTo>
                  <a:lnTo>
                    <a:pt x="849" y="303"/>
                  </a:lnTo>
                  <a:lnTo>
                    <a:pt x="815" y="312"/>
                  </a:lnTo>
                  <a:lnTo>
                    <a:pt x="781" y="321"/>
                  </a:lnTo>
                  <a:lnTo>
                    <a:pt x="710" y="337"/>
                  </a:lnTo>
                  <a:lnTo>
                    <a:pt x="674" y="345"/>
                  </a:lnTo>
                  <a:lnTo>
                    <a:pt x="639" y="352"/>
                  </a:lnTo>
                  <a:lnTo>
                    <a:pt x="643" y="360"/>
                  </a:lnTo>
                  <a:lnTo>
                    <a:pt x="643" y="351"/>
                  </a:lnTo>
                  <a:lnTo>
                    <a:pt x="608" y="358"/>
                  </a:lnTo>
                  <a:lnTo>
                    <a:pt x="575" y="364"/>
                  </a:lnTo>
                  <a:lnTo>
                    <a:pt x="543" y="368"/>
                  </a:lnTo>
                  <a:lnTo>
                    <a:pt x="506" y="372"/>
                  </a:lnTo>
                  <a:lnTo>
                    <a:pt x="467" y="376"/>
                  </a:lnTo>
                  <a:lnTo>
                    <a:pt x="426" y="379"/>
                  </a:lnTo>
                  <a:lnTo>
                    <a:pt x="384" y="382"/>
                  </a:lnTo>
                  <a:lnTo>
                    <a:pt x="341" y="385"/>
                  </a:lnTo>
                  <a:lnTo>
                    <a:pt x="298" y="387"/>
                  </a:lnTo>
                  <a:lnTo>
                    <a:pt x="255" y="389"/>
                  </a:lnTo>
                  <a:lnTo>
                    <a:pt x="213" y="391"/>
                  </a:lnTo>
                  <a:lnTo>
                    <a:pt x="173" y="392"/>
                  </a:lnTo>
                  <a:lnTo>
                    <a:pt x="135" y="393"/>
                  </a:lnTo>
                  <a:lnTo>
                    <a:pt x="100" y="394"/>
                  </a:lnTo>
                  <a:lnTo>
                    <a:pt x="84" y="394"/>
                  </a:lnTo>
                  <a:lnTo>
                    <a:pt x="68" y="394"/>
                  </a:lnTo>
                  <a:lnTo>
                    <a:pt x="54" y="395"/>
                  </a:lnTo>
                  <a:lnTo>
                    <a:pt x="41" y="395"/>
                  </a:lnTo>
                  <a:lnTo>
                    <a:pt x="29" y="395"/>
                  </a:lnTo>
                  <a:lnTo>
                    <a:pt x="18" y="395"/>
                  </a:lnTo>
                  <a:lnTo>
                    <a:pt x="8" y="395"/>
                  </a:lnTo>
                  <a:lnTo>
                    <a:pt x="0" y="395"/>
                  </a:lnTo>
                  <a:lnTo>
                    <a:pt x="0" y="413"/>
                  </a:lnTo>
                  <a:lnTo>
                    <a:pt x="8" y="413"/>
                  </a:lnTo>
                  <a:lnTo>
                    <a:pt x="18" y="413"/>
                  </a:lnTo>
                  <a:lnTo>
                    <a:pt x="29" y="413"/>
                  </a:lnTo>
                  <a:lnTo>
                    <a:pt x="41" y="413"/>
                  </a:lnTo>
                  <a:lnTo>
                    <a:pt x="54" y="413"/>
                  </a:lnTo>
                  <a:lnTo>
                    <a:pt x="68" y="412"/>
                  </a:lnTo>
                  <a:lnTo>
                    <a:pt x="84" y="412"/>
                  </a:lnTo>
                  <a:lnTo>
                    <a:pt x="100" y="412"/>
                  </a:lnTo>
                  <a:lnTo>
                    <a:pt x="135" y="411"/>
                  </a:lnTo>
                  <a:lnTo>
                    <a:pt x="173" y="410"/>
                  </a:lnTo>
                  <a:lnTo>
                    <a:pt x="213" y="409"/>
                  </a:lnTo>
                  <a:lnTo>
                    <a:pt x="255" y="407"/>
                  </a:lnTo>
                  <a:lnTo>
                    <a:pt x="298" y="405"/>
                  </a:lnTo>
                  <a:lnTo>
                    <a:pt x="341" y="403"/>
                  </a:lnTo>
                  <a:lnTo>
                    <a:pt x="384" y="400"/>
                  </a:lnTo>
                  <a:lnTo>
                    <a:pt x="426" y="397"/>
                  </a:lnTo>
                  <a:lnTo>
                    <a:pt x="467" y="394"/>
                  </a:lnTo>
                  <a:lnTo>
                    <a:pt x="506" y="390"/>
                  </a:lnTo>
                  <a:lnTo>
                    <a:pt x="543" y="386"/>
                  </a:lnTo>
                  <a:lnTo>
                    <a:pt x="578" y="381"/>
                  </a:lnTo>
                  <a:lnTo>
                    <a:pt x="608" y="376"/>
                  </a:lnTo>
                  <a:lnTo>
                    <a:pt x="643" y="369"/>
                  </a:lnTo>
                  <a:lnTo>
                    <a:pt x="646" y="369"/>
                  </a:lnTo>
                  <a:lnTo>
                    <a:pt x="681" y="362"/>
                  </a:lnTo>
                  <a:lnTo>
                    <a:pt x="717" y="354"/>
                  </a:lnTo>
                  <a:lnTo>
                    <a:pt x="788" y="338"/>
                  </a:lnTo>
                  <a:lnTo>
                    <a:pt x="822" y="329"/>
                  </a:lnTo>
                  <a:lnTo>
                    <a:pt x="856" y="320"/>
                  </a:lnTo>
                  <a:lnTo>
                    <a:pt x="887" y="310"/>
                  </a:lnTo>
                  <a:lnTo>
                    <a:pt x="916" y="301"/>
                  </a:lnTo>
                  <a:lnTo>
                    <a:pt x="942" y="292"/>
                  </a:lnTo>
                  <a:lnTo>
                    <a:pt x="964" y="283"/>
                  </a:lnTo>
                  <a:lnTo>
                    <a:pt x="974" y="279"/>
                  </a:lnTo>
                  <a:lnTo>
                    <a:pt x="983" y="274"/>
                  </a:lnTo>
                  <a:lnTo>
                    <a:pt x="991" y="270"/>
                  </a:lnTo>
                  <a:lnTo>
                    <a:pt x="998" y="266"/>
                  </a:lnTo>
                  <a:lnTo>
                    <a:pt x="1001" y="264"/>
                  </a:lnTo>
                  <a:lnTo>
                    <a:pt x="1006" y="260"/>
                  </a:lnTo>
                  <a:lnTo>
                    <a:pt x="1010" y="256"/>
                  </a:lnTo>
                  <a:lnTo>
                    <a:pt x="1013" y="252"/>
                  </a:lnTo>
                  <a:lnTo>
                    <a:pt x="1015" y="249"/>
                  </a:lnTo>
                  <a:lnTo>
                    <a:pt x="1017" y="244"/>
                  </a:lnTo>
                  <a:lnTo>
                    <a:pt x="1016" y="242"/>
                  </a:lnTo>
                  <a:lnTo>
                    <a:pt x="1017" y="238"/>
                  </a:lnTo>
                  <a:lnTo>
                    <a:pt x="1016" y="235"/>
                  </a:lnTo>
                  <a:lnTo>
                    <a:pt x="1015" y="231"/>
                  </a:lnTo>
                  <a:lnTo>
                    <a:pt x="1013" y="228"/>
                  </a:lnTo>
                  <a:lnTo>
                    <a:pt x="1009" y="225"/>
                  </a:lnTo>
                  <a:lnTo>
                    <a:pt x="1004" y="222"/>
                  </a:lnTo>
                  <a:lnTo>
                    <a:pt x="1001" y="220"/>
                  </a:lnTo>
                  <a:lnTo>
                    <a:pt x="995" y="216"/>
                  </a:lnTo>
                  <a:lnTo>
                    <a:pt x="987" y="213"/>
                  </a:lnTo>
                  <a:lnTo>
                    <a:pt x="978" y="209"/>
                  </a:lnTo>
                  <a:lnTo>
                    <a:pt x="968" y="206"/>
                  </a:lnTo>
                  <a:lnTo>
                    <a:pt x="957" y="203"/>
                  </a:lnTo>
                  <a:lnTo>
                    <a:pt x="945" y="200"/>
                  </a:lnTo>
                  <a:lnTo>
                    <a:pt x="919" y="193"/>
                  </a:lnTo>
                  <a:lnTo>
                    <a:pt x="890" y="187"/>
                  </a:lnTo>
                  <a:lnTo>
                    <a:pt x="859" y="181"/>
                  </a:lnTo>
                  <a:lnTo>
                    <a:pt x="855" y="180"/>
                  </a:lnTo>
                  <a:lnTo>
                    <a:pt x="823" y="174"/>
                  </a:lnTo>
                  <a:lnTo>
                    <a:pt x="790" y="169"/>
                  </a:lnTo>
                  <a:lnTo>
                    <a:pt x="757" y="163"/>
                  </a:lnTo>
                  <a:lnTo>
                    <a:pt x="726" y="157"/>
                  </a:lnTo>
                  <a:lnTo>
                    <a:pt x="696" y="152"/>
                  </a:lnTo>
                  <a:lnTo>
                    <a:pt x="668" y="146"/>
                  </a:lnTo>
                  <a:lnTo>
                    <a:pt x="668" y="155"/>
                  </a:lnTo>
                  <a:lnTo>
                    <a:pt x="672" y="147"/>
                  </a:lnTo>
                  <a:lnTo>
                    <a:pt x="648" y="142"/>
                  </a:lnTo>
                  <a:lnTo>
                    <a:pt x="637" y="139"/>
                  </a:lnTo>
                  <a:lnTo>
                    <a:pt x="627" y="137"/>
                  </a:lnTo>
                  <a:lnTo>
                    <a:pt x="593" y="127"/>
                  </a:lnTo>
                  <a:lnTo>
                    <a:pt x="560" y="118"/>
                  </a:lnTo>
                  <a:lnTo>
                    <a:pt x="531" y="110"/>
                  </a:lnTo>
                  <a:lnTo>
                    <a:pt x="505" y="102"/>
                  </a:lnTo>
                  <a:lnTo>
                    <a:pt x="482" y="94"/>
                  </a:lnTo>
                  <a:lnTo>
                    <a:pt x="462" y="87"/>
                  </a:lnTo>
                  <a:lnTo>
                    <a:pt x="454" y="83"/>
                  </a:lnTo>
                  <a:lnTo>
                    <a:pt x="447" y="79"/>
                  </a:lnTo>
                  <a:lnTo>
                    <a:pt x="441" y="75"/>
                  </a:lnTo>
                  <a:lnTo>
                    <a:pt x="437" y="84"/>
                  </a:lnTo>
                  <a:lnTo>
                    <a:pt x="444" y="77"/>
                  </a:lnTo>
                  <a:lnTo>
                    <a:pt x="438" y="74"/>
                  </a:lnTo>
                  <a:lnTo>
                    <a:pt x="435" y="69"/>
                  </a:lnTo>
                  <a:lnTo>
                    <a:pt x="428" y="76"/>
                  </a:lnTo>
                  <a:lnTo>
                    <a:pt x="437" y="72"/>
                  </a:lnTo>
                  <a:lnTo>
                    <a:pt x="434" y="68"/>
                  </a:lnTo>
                  <a:lnTo>
                    <a:pt x="433" y="63"/>
                  </a:lnTo>
                  <a:lnTo>
                    <a:pt x="424" y="67"/>
                  </a:lnTo>
                  <a:lnTo>
                    <a:pt x="433" y="67"/>
                  </a:lnTo>
                  <a:lnTo>
                    <a:pt x="433" y="62"/>
                  </a:lnTo>
                  <a:lnTo>
                    <a:pt x="433" y="57"/>
                  </a:lnTo>
                  <a:lnTo>
                    <a:pt x="424" y="57"/>
                  </a:lnTo>
                  <a:lnTo>
                    <a:pt x="433" y="61"/>
                  </a:lnTo>
                  <a:lnTo>
                    <a:pt x="435" y="56"/>
                  </a:lnTo>
                  <a:lnTo>
                    <a:pt x="441" y="47"/>
                  </a:lnTo>
                  <a:lnTo>
                    <a:pt x="432" y="43"/>
                  </a:lnTo>
                  <a:lnTo>
                    <a:pt x="439" y="50"/>
                  </a:lnTo>
                  <a:lnTo>
                    <a:pt x="447" y="41"/>
                  </a:lnTo>
                  <a:lnTo>
                    <a:pt x="459" y="33"/>
                  </a:lnTo>
                  <a:lnTo>
                    <a:pt x="452" y="27"/>
                  </a:lnTo>
                  <a:lnTo>
                    <a:pt x="456" y="35"/>
                  </a:lnTo>
                  <a:lnTo>
                    <a:pt x="469" y="29"/>
                  </a:lnTo>
                  <a:lnTo>
                    <a:pt x="483" y="24"/>
                  </a:lnTo>
                  <a:lnTo>
                    <a:pt x="500" y="20"/>
                  </a:lnTo>
                  <a:lnTo>
                    <a:pt x="497" y="12"/>
                  </a:lnTo>
                  <a:lnTo>
                    <a:pt x="497" y="21"/>
                  </a:lnTo>
                  <a:lnTo>
                    <a:pt x="516" y="19"/>
                  </a:lnTo>
                  <a:lnTo>
                    <a:pt x="538" y="18"/>
                  </a:lnTo>
                  <a:lnTo>
                    <a:pt x="563" y="18"/>
                  </a:lnTo>
                  <a:lnTo>
                    <a:pt x="588" y="18"/>
                  </a:lnTo>
                  <a:lnTo>
                    <a:pt x="616" y="20"/>
                  </a:lnTo>
                  <a:lnTo>
                    <a:pt x="672" y="24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4" name="Rectangle 1070"/>
            <p:cNvSpPr>
              <a:spLocks noChangeArrowheads="1"/>
            </p:cNvSpPr>
            <p:nvPr/>
          </p:nvSpPr>
          <p:spPr bwMode="auto">
            <a:xfrm>
              <a:off x="3737" y="3751"/>
              <a:ext cx="6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45" name="Rectangle 1071"/>
            <p:cNvSpPr>
              <a:spLocks noChangeArrowheads="1"/>
            </p:cNvSpPr>
            <p:nvPr/>
          </p:nvSpPr>
          <p:spPr bwMode="auto">
            <a:xfrm>
              <a:off x="3817" y="3788"/>
              <a:ext cx="56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400">
                  <a:solidFill>
                    <a:srgbClr val="FFFFFF"/>
                  </a:solidFill>
                  <a:latin typeface="Times New Roman" pitchFamily="18" charset="0"/>
                </a:rPr>
                <a:t>Optical Link</a:t>
              </a:r>
              <a:endParaRPr lang="es-ES"/>
            </a:p>
          </p:txBody>
        </p:sp>
        <p:sp>
          <p:nvSpPr>
            <p:cNvPr id="22546" name="Rectangle 1072"/>
            <p:cNvSpPr>
              <a:spLocks noChangeArrowheads="1"/>
            </p:cNvSpPr>
            <p:nvPr/>
          </p:nvSpPr>
          <p:spPr bwMode="auto">
            <a:xfrm>
              <a:off x="2307" y="3168"/>
              <a:ext cx="11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47" name="Rectangle 1073"/>
            <p:cNvSpPr>
              <a:spLocks noChangeArrowheads="1"/>
            </p:cNvSpPr>
            <p:nvPr/>
          </p:nvSpPr>
          <p:spPr bwMode="auto">
            <a:xfrm>
              <a:off x="2390" y="3207"/>
              <a:ext cx="10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1F1A60"/>
                  </a:solidFill>
                  <a:latin typeface="Times New Roman" pitchFamily="18" charset="0"/>
                </a:rPr>
                <a:t>Voltage Distribution</a:t>
              </a:r>
              <a:endParaRPr lang="es-ES">
                <a:solidFill>
                  <a:srgbClr val="1F1A60"/>
                </a:solidFill>
              </a:endParaRPr>
            </a:p>
          </p:txBody>
        </p:sp>
        <p:sp>
          <p:nvSpPr>
            <p:cNvPr id="22548" name="Rectangle 1074"/>
            <p:cNvSpPr>
              <a:spLocks noChangeArrowheads="1"/>
            </p:cNvSpPr>
            <p:nvPr/>
          </p:nvSpPr>
          <p:spPr bwMode="auto">
            <a:xfrm>
              <a:off x="4179" y="3216"/>
              <a:ext cx="865" cy="289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49" name="Rectangle 1075"/>
            <p:cNvSpPr>
              <a:spLocks noChangeArrowheads="1"/>
            </p:cNvSpPr>
            <p:nvPr/>
          </p:nvSpPr>
          <p:spPr bwMode="auto">
            <a:xfrm>
              <a:off x="4319" y="3258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400">
                  <a:solidFill>
                    <a:srgbClr val="FFFFFF"/>
                  </a:solidFill>
                  <a:latin typeface="Times New Roman" pitchFamily="18" charset="0"/>
                </a:rPr>
                <a:t>Detector</a:t>
              </a:r>
              <a:endParaRPr lang="es-ES"/>
            </a:p>
          </p:txBody>
        </p:sp>
        <p:sp>
          <p:nvSpPr>
            <p:cNvPr id="22550" name="Rectangle 1076"/>
            <p:cNvSpPr>
              <a:spLocks noChangeArrowheads="1"/>
            </p:cNvSpPr>
            <p:nvPr/>
          </p:nvSpPr>
          <p:spPr bwMode="auto">
            <a:xfrm>
              <a:off x="3603" y="3216"/>
              <a:ext cx="433" cy="289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51" name="Rectangle 1077"/>
            <p:cNvSpPr>
              <a:spLocks noChangeArrowheads="1"/>
            </p:cNvSpPr>
            <p:nvPr/>
          </p:nvSpPr>
          <p:spPr bwMode="auto">
            <a:xfrm>
              <a:off x="3687" y="3258"/>
              <a:ext cx="34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400">
                  <a:solidFill>
                    <a:srgbClr val="FFFFFF"/>
                  </a:solidFill>
                  <a:latin typeface="Times New Roman" pitchFamily="18" charset="0"/>
                </a:rPr>
                <a:t>FEE</a:t>
              </a:r>
              <a:endParaRPr lang="es-ES"/>
            </a:p>
          </p:txBody>
        </p:sp>
        <p:sp>
          <p:nvSpPr>
            <p:cNvPr id="22552" name="Rectangle 1078"/>
            <p:cNvSpPr>
              <a:spLocks noChangeArrowheads="1"/>
            </p:cNvSpPr>
            <p:nvPr/>
          </p:nvSpPr>
          <p:spPr bwMode="auto">
            <a:xfrm>
              <a:off x="1779" y="3216"/>
              <a:ext cx="433" cy="2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53" name="Rectangle 1079"/>
            <p:cNvSpPr>
              <a:spLocks noChangeArrowheads="1"/>
            </p:cNvSpPr>
            <p:nvPr/>
          </p:nvSpPr>
          <p:spPr bwMode="auto">
            <a:xfrm>
              <a:off x="1878" y="3258"/>
              <a:ext cx="3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2400">
                  <a:solidFill>
                    <a:srgbClr val="FFFFFF"/>
                  </a:solidFill>
                  <a:latin typeface="Times New Roman" pitchFamily="18" charset="0"/>
                </a:rPr>
                <a:t>P.S.</a:t>
              </a:r>
              <a:endParaRPr lang="es-ES"/>
            </a:p>
          </p:txBody>
        </p:sp>
        <p:sp>
          <p:nvSpPr>
            <p:cNvPr id="22554" name="Line 1080"/>
            <p:cNvSpPr>
              <a:spLocks noChangeShapeType="1"/>
            </p:cNvSpPr>
            <p:nvPr/>
          </p:nvSpPr>
          <p:spPr bwMode="auto">
            <a:xfrm flipH="1">
              <a:off x="4035" y="3360"/>
              <a:ext cx="144" cy="1"/>
            </a:xfrm>
            <a:prstGeom prst="line">
              <a:avLst/>
            </a:prstGeom>
            <a:noFill/>
            <a:ln w="9525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55" name="Line 1081"/>
            <p:cNvSpPr>
              <a:spLocks noChangeShapeType="1"/>
            </p:cNvSpPr>
            <p:nvPr/>
          </p:nvSpPr>
          <p:spPr bwMode="auto">
            <a:xfrm flipH="1">
              <a:off x="2211" y="3360"/>
              <a:ext cx="1392" cy="1"/>
            </a:xfrm>
            <a:prstGeom prst="line">
              <a:avLst/>
            </a:prstGeom>
            <a:noFill/>
            <a:ln w="38100">
              <a:solidFill>
                <a:srgbClr val="1F1A6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56" name="Freeform 1082"/>
            <p:cNvSpPr>
              <a:spLocks/>
            </p:cNvSpPr>
            <p:nvPr/>
          </p:nvSpPr>
          <p:spPr bwMode="auto">
            <a:xfrm>
              <a:off x="2931" y="3436"/>
              <a:ext cx="1017" cy="413"/>
            </a:xfrm>
            <a:custGeom>
              <a:avLst/>
              <a:gdLst>
                <a:gd name="T0" fmla="*/ 588 w 1017"/>
                <a:gd name="T1" fmla="*/ 0 h 413"/>
                <a:gd name="T2" fmla="*/ 497 w 1017"/>
                <a:gd name="T3" fmla="*/ 3 h 413"/>
                <a:gd name="T4" fmla="*/ 449 w 1017"/>
                <a:gd name="T5" fmla="*/ 18 h 413"/>
                <a:gd name="T6" fmla="*/ 424 w 1017"/>
                <a:gd name="T7" fmla="*/ 40 h 413"/>
                <a:gd name="T8" fmla="*/ 415 w 1017"/>
                <a:gd name="T9" fmla="*/ 62 h 413"/>
                <a:gd name="T10" fmla="*/ 420 w 1017"/>
                <a:gd name="T11" fmla="*/ 79 h 413"/>
                <a:gd name="T12" fmla="*/ 434 w 1017"/>
                <a:gd name="T13" fmla="*/ 92 h 413"/>
                <a:gd name="T14" fmla="*/ 475 w 1017"/>
                <a:gd name="T15" fmla="*/ 111 h 413"/>
                <a:gd name="T16" fmla="*/ 586 w 1017"/>
                <a:gd name="T17" fmla="*/ 144 h 413"/>
                <a:gd name="T18" fmla="*/ 665 w 1017"/>
                <a:gd name="T19" fmla="*/ 164 h 413"/>
                <a:gd name="T20" fmla="*/ 757 w 1017"/>
                <a:gd name="T21" fmla="*/ 181 h 413"/>
                <a:gd name="T22" fmla="*/ 855 w 1017"/>
                <a:gd name="T23" fmla="*/ 189 h 413"/>
                <a:gd name="T24" fmla="*/ 938 w 1017"/>
                <a:gd name="T25" fmla="*/ 217 h 413"/>
                <a:gd name="T26" fmla="*/ 980 w 1017"/>
                <a:gd name="T27" fmla="*/ 230 h 413"/>
                <a:gd name="T28" fmla="*/ 991 w 1017"/>
                <a:gd name="T29" fmla="*/ 235 h 413"/>
                <a:gd name="T30" fmla="*/ 998 w 1017"/>
                <a:gd name="T31" fmla="*/ 238 h 413"/>
                <a:gd name="T32" fmla="*/ 999 w 1017"/>
                <a:gd name="T33" fmla="*/ 235 h 413"/>
                <a:gd name="T34" fmla="*/ 1000 w 1017"/>
                <a:gd name="T35" fmla="*/ 239 h 413"/>
                <a:gd name="T36" fmla="*/ 994 w 1017"/>
                <a:gd name="T37" fmla="*/ 257 h 413"/>
                <a:gd name="T38" fmla="*/ 967 w 1017"/>
                <a:gd name="T39" fmla="*/ 262 h 413"/>
                <a:gd name="T40" fmla="*/ 880 w 1017"/>
                <a:gd name="T41" fmla="*/ 293 h 413"/>
                <a:gd name="T42" fmla="*/ 710 w 1017"/>
                <a:gd name="T43" fmla="*/ 337 h 413"/>
                <a:gd name="T44" fmla="*/ 643 w 1017"/>
                <a:gd name="T45" fmla="*/ 351 h 413"/>
                <a:gd name="T46" fmla="*/ 506 w 1017"/>
                <a:gd name="T47" fmla="*/ 372 h 413"/>
                <a:gd name="T48" fmla="*/ 341 w 1017"/>
                <a:gd name="T49" fmla="*/ 385 h 413"/>
                <a:gd name="T50" fmla="*/ 173 w 1017"/>
                <a:gd name="T51" fmla="*/ 392 h 413"/>
                <a:gd name="T52" fmla="*/ 68 w 1017"/>
                <a:gd name="T53" fmla="*/ 394 h 413"/>
                <a:gd name="T54" fmla="*/ 18 w 1017"/>
                <a:gd name="T55" fmla="*/ 395 h 413"/>
                <a:gd name="T56" fmla="*/ 8 w 1017"/>
                <a:gd name="T57" fmla="*/ 413 h 413"/>
                <a:gd name="T58" fmla="*/ 54 w 1017"/>
                <a:gd name="T59" fmla="*/ 413 h 413"/>
                <a:gd name="T60" fmla="*/ 135 w 1017"/>
                <a:gd name="T61" fmla="*/ 411 h 413"/>
                <a:gd name="T62" fmla="*/ 298 w 1017"/>
                <a:gd name="T63" fmla="*/ 405 h 413"/>
                <a:gd name="T64" fmla="*/ 467 w 1017"/>
                <a:gd name="T65" fmla="*/ 394 h 413"/>
                <a:gd name="T66" fmla="*/ 608 w 1017"/>
                <a:gd name="T67" fmla="*/ 376 h 413"/>
                <a:gd name="T68" fmla="*/ 717 w 1017"/>
                <a:gd name="T69" fmla="*/ 354 h 413"/>
                <a:gd name="T70" fmla="*/ 887 w 1017"/>
                <a:gd name="T71" fmla="*/ 310 h 413"/>
                <a:gd name="T72" fmla="*/ 974 w 1017"/>
                <a:gd name="T73" fmla="*/ 279 h 413"/>
                <a:gd name="T74" fmla="*/ 1001 w 1017"/>
                <a:gd name="T75" fmla="*/ 264 h 413"/>
                <a:gd name="T76" fmla="*/ 1015 w 1017"/>
                <a:gd name="T77" fmla="*/ 249 h 413"/>
                <a:gd name="T78" fmla="*/ 1016 w 1017"/>
                <a:gd name="T79" fmla="*/ 235 h 413"/>
                <a:gd name="T80" fmla="*/ 1004 w 1017"/>
                <a:gd name="T81" fmla="*/ 222 h 413"/>
                <a:gd name="T82" fmla="*/ 978 w 1017"/>
                <a:gd name="T83" fmla="*/ 209 h 413"/>
                <a:gd name="T84" fmla="*/ 919 w 1017"/>
                <a:gd name="T85" fmla="*/ 193 h 413"/>
                <a:gd name="T86" fmla="*/ 823 w 1017"/>
                <a:gd name="T87" fmla="*/ 174 h 413"/>
                <a:gd name="T88" fmla="*/ 696 w 1017"/>
                <a:gd name="T89" fmla="*/ 152 h 413"/>
                <a:gd name="T90" fmla="*/ 648 w 1017"/>
                <a:gd name="T91" fmla="*/ 142 h 413"/>
                <a:gd name="T92" fmla="*/ 560 w 1017"/>
                <a:gd name="T93" fmla="*/ 118 h 413"/>
                <a:gd name="T94" fmla="*/ 462 w 1017"/>
                <a:gd name="T95" fmla="*/ 87 h 413"/>
                <a:gd name="T96" fmla="*/ 437 w 1017"/>
                <a:gd name="T97" fmla="*/ 84 h 413"/>
                <a:gd name="T98" fmla="*/ 428 w 1017"/>
                <a:gd name="T99" fmla="*/ 76 h 413"/>
                <a:gd name="T100" fmla="*/ 424 w 1017"/>
                <a:gd name="T101" fmla="*/ 67 h 413"/>
                <a:gd name="T102" fmla="*/ 424 w 1017"/>
                <a:gd name="T103" fmla="*/ 57 h 413"/>
                <a:gd name="T104" fmla="*/ 432 w 1017"/>
                <a:gd name="T105" fmla="*/ 43 h 413"/>
                <a:gd name="T106" fmla="*/ 452 w 1017"/>
                <a:gd name="T107" fmla="*/ 27 h 413"/>
                <a:gd name="T108" fmla="*/ 500 w 1017"/>
                <a:gd name="T109" fmla="*/ 20 h 413"/>
                <a:gd name="T110" fmla="*/ 538 w 1017"/>
                <a:gd name="T111" fmla="*/ 18 h 413"/>
                <a:gd name="T112" fmla="*/ 672 w 1017"/>
                <a:gd name="T113" fmla="*/ 24 h 4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7"/>
                <a:gd name="T172" fmla="*/ 0 h 413"/>
                <a:gd name="T173" fmla="*/ 1017 w 1017"/>
                <a:gd name="T174" fmla="*/ 413 h 4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7" h="413">
                  <a:moveTo>
                    <a:pt x="672" y="24"/>
                  </a:moveTo>
                  <a:lnTo>
                    <a:pt x="673" y="6"/>
                  </a:lnTo>
                  <a:lnTo>
                    <a:pt x="616" y="2"/>
                  </a:lnTo>
                  <a:lnTo>
                    <a:pt x="588" y="0"/>
                  </a:lnTo>
                  <a:lnTo>
                    <a:pt x="563" y="0"/>
                  </a:lnTo>
                  <a:lnTo>
                    <a:pt x="538" y="0"/>
                  </a:lnTo>
                  <a:lnTo>
                    <a:pt x="516" y="1"/>
                  </a:lnTo>
                  <a:lnTo>
                    <a:pt x="497" y="3"/>
                  </a:lnTo>
                  <a:lnTo>
                    <a:pt x="493" y="3"/>
                  </a:lnTo>
                  <a:lnTo>
                    <a:pt x="478" y="7"/>
                  </a:lnTo>
                  <a:lnTo>
                    <a:pt x="462" y="12"/>
                  </a:lnTo>
                  <a:lnTo>
                    <a:pt x="449" y="18"/>
                  </a:lnTo>
                  <a:lnTo>
                    <a:pt x="446" y="20"/>
                  </a:lnTo>
                  <a:lnTo>
                    <a:pt x="434" y="28"/>
                  </a:lnTo>
                  <a:lnTo>
                    <a:pt x="426" y="37"/>
                  </a:lnTo>
                  <a:lnTo>
                    <a:pt x="424" y="40"/>
                  </a:lnTo>
                  <a:lnTo>
                    <a:pt x="418" y="49"/>
                  </a:lnTo>
                  <a:lnTo>
                    <a:pt x="416" y="54"/>
                  </a:lnTo>
                  <a:lnTo>
                    <a:pt x="415" y="57"/>
                  </a:lnTo>
                  <a:lnTo>
                    <a:pt x="415" y="62"/>
                  </a:lnTo>
                  <a:lnTo>
                    <a:pt x="415" y="67"/>
                  </a:lnTo>
                  <a:lnTo>
                    <a:pt x="416" y="70"/>
                  </a:lnTo>
                  <a:lnTo>
                    <a:pt x="417" y="75"/>
                  </a:lnTo>
                  <a:lnTo>
                    <a:pt x="420" y="79"/>
                  </a:lnTo>
                  <a:lnTo>
                    <a:pt x="422" y="82"/>
                  </a:lnTo>
                  <a:lnTo>
                    <a:pt x="426" y="87"/>
                  </a:lnTo>
                  <a:lnTo>
                    <a:pt x="431" y="90"/>
                  </a:lnTo>
                  <a:lnTo>
                    <a:pt x="434" y="92"/>
                  </a:lnTo>
                  <a:lnTo>
                    <a:pt x="440" y="96"/>
                  </a:lnTo>
                  <a:lnTo>
                    <a:pt x="447" y="100"/>
                  </a:lnTo>
                  <a:lnTo>
                    <a:pt x="455" y="104"/>
                  </a:lnTo>
                  <a:lnTo>
                    <a:pt x="475" y="111"/>
                  </a:lnTo>
                  <a:lnTo>
                    <a:pt x="498" y="119"/>
                  </a:lnTo>
                  <a:lnTo>
                    <a:pt x="524" y="127"/>
                  </a:lnTo>
                  <a:lnTo>
                    <a:pt x="553" y="135"/>
                  </a:lnTo>
                  <a:lnTo>
                    <a:pt x="586" y="144"/>
                  </a:lnTo>
                  <a:lnTo>
                    <a:pt x="622" y="154"/>
                  </a:lnTo>
                  <a:lnTo>
                    <a:pt x="630" y="156"/>
                  </a:lnTo>
                  <a:lnTo>
                    <a:pt x="641" y="159"/>
                  </a:lnTo>
                  <a:lnTo>
                    <a:pt x="665" y="164"/>
                  </a:lnTo>
                  <a:lnTo>
                    <a:pt x="668" y="164"/>
                  </a:lnTo>
                  <a:lnTo>
                    <a:pt x="696" y="170"/>
                  </a:lnTo>
                  <a:lnTo>
                    <a:pt x="726" y="175"/>
                  </a:lnTo>
                  <a:lnTo>
                    <a:pt x="757" y="181"/>
                  </a:lnTo>
                  <a:lnTo>
                    <a:pt x="790" y="187"/>
                  </a:lnTo>
                  <a:lnTo>
                    <a:pt x="823" y="192"/>
                  </a:lnTo>
                  <a:lnTo>
                    <a:pt x="855" y="198"/>
                  </a:lnTo>
                  <a:lnTo>
                    <a:pt x="855" y="189"/>
                  </a:lnTo>
                  <a:lnTo>
                    <a:pt x="852" y="198"/>
                  </a:lnTo>
                  <a:lnTo>
                    <a:pt x="883" y="204"/>
                  </a:lnTo>
                  <a:lnTo>
                    <a:pt x="912" y="210"/>
                  </a:lnTo>
                  <a:lnTo>
                    <a:pt x="938" y="217"/>
                  </a:lnTo>
                  <a:lnTo>
                    <a:pt x="950" y="220"/>
                  </a:lnTo>
                  <a:lnTo>
                    <a:pt x="961" y="223"/>
                  </a:lnTo>
                  <a:lnTo>
                    <a:pt x="971" y="226"/>
                  </a:lnTo>
                  <a:lnTo>
                    <a:pt x="980" y="230"/>
                  </a:lnTo>
                  <a:lnTo>
                    <a:pt x="988" y="233"/>
                  </a:lnTo>
                  <a:lnTo>
                    <a:pt x="994" y="237"/>
                  </a:lnTo>
                  <a:lnTo>
                    <a:pt x="998" y="228"/>
                  </a:lnTo>
                  <a:lnTo>
                    <a:pt x="991" y="235"/>
                  </a:lnTo>
                  <a:lnTo>
                    <a:pt x="996" y="238"/>
                  </a:lnTo>
                  <a:lnTo>
                    <a:pt x="1000" y="241"/>
                  </a:lnTo>
                  <a:lnTo>
                    <a:pt x="1006" y="235"/>
                  </a:lnTo>
                  <a:lnTo>
                    <a:pt x="998" y="238"/>
                  </a:lnTo>
                  <a:lnTo>
                    <a:pt x="999" y="242"/>
                  </a:lnTo>
                  <a:lnTo>
                    <a:pt x="1008" y="238"/>
                  </a:lnTo>
                  <a:lnTo>
                    <a:pt x="999" y="238"/>
                  </a:lnTo>
                  <a:lnTo>
                    <a:pt x="999" y="235"/>
                  </a:lnTo>
                  <a:lnTo>
                    <a:pt x="1000" y="240"/>
                  </a:lnTo>
                  <a:lnTo>
                    <a:pt x="998" y="242"/>
                  </a:lnTo>
                  <a:lnTo>
                    <a:pt x="1007" y="246"/>
                  </a:lnTo>
                  <a:lnTo>
                    <a:pt x="1000" y="239"/>
                  </a:lnTo>
                  <a:lnTo>
                    <a:pt x="997" y="243"/>
                  </a:lnTo>
                  <a:lnTo>
                    <a:pt x="993" y="247"/>
                  </a:lnTo>
                  <a:lnTo>
                    <a:pt x="988" y="251"/>
                  </a:lnTo>
                  <a:lnTo>
                    <a:pt x="994" y="257"/>
                  </a:lnTo>
                  <a:lnTo>
                    <a:pt x="991" y="249"/>
                  </a:lnTo>
                  <a:lnTo>
                    <a:pt x="984" y="253"/>
                  </a:lnTo>
                  <a:lnTo>
                    <a:pt x="976" y="257"/>
                  </a:lnTo>
                  <a:lnTo>
                    <a:pt x="967" y="262"/>
                  </a:lnTo>
                  <a:lnTo>
                    <a:pt x="957" y="266"/>
                  </a:lnTo>
                  <a:lnTo>
                    <a:pt x="935" y="275"/>
                  </a:lnTo>
                  <a:lnTo>
                    <a:pt x="909" y="284"/>
                  </a:lnTo>
                  <a:lnTo>
                    <a:pt x="880" y="293"/>
                  </a:lnTo>
                  <a:lnTo>
                    <a:pt x="849" y="303"/>
                  </a:lnTo>
                  <a:lnTo>
                    <a:pt x="815" y="312"/>
                  </a:lnTo>
                  <a:lnTo>
                    <a:pt x="781" y="321"/>
                  </a:lnTo>
                  <a:lnTo>
                    <a:pt x="710" y="337"/>
                  </a:lnTo>
                  <a:lnTo>
                    <a:pt x="674" y="345"/>
                  </a:lnTo>
                  <a:lnTo>
                    <a:pt x="639" y="352"/>
                  </a:lnTo>
                  <a:lnTo>
                    <a:pt x="643" y="360"/>
                  </a:lnTo>
                  <a:lnTo>
                    <a:pt x="643" y="351"/>
                  </a:lnTo>
                  <a:lnTo>
                    <a:pt x="608" y="358"/>
                  </a:lnTo>
                  <a:lnTo>
                    <a:pt x="575" y="364"/>
                  </a:lnTo>
                  <a:lnTo>
                    <a:pt x="543" y="368"/>
                  </a:lnTo>
                  <a:lnTo>
                    <a:pt x="506" y="372"/>
                  </a:lnTo>
                  <a:lnTo>
                    <a:pt x="467" y="376"/>
                  </a:lnTo>
                  <a:lnTo>
                    <a:pt x="426" y="379"/>
                  </a:lnTo>
                  <a:lnTo>
                    <a:pt x="384" y="382"/>
                  </a:lnTo>
                  <a:lnTo>
                    <a:pt x="341" y="385"/>
                  </a:lnTo>
                  <a:lnTo>
                    <a:pt x="298" y="387"/>
                  </a:lnTo>
                  <a:lnTo>
                    <a:pt x="255" y="389"/>
                  </a:lnTo>
                  <a:lnTo>
                    <a:pt x="213" y="391"/>
                  </a:lnTo>
                  <a:lnTo>
                    <a:pt x="173" y="392"/>
                  </a:lnTo>
                  <a:lnTo>
                    <a:pt x="135" y="393"/>
                  </a:lnTo>
                  <a:lnTo>
                    <a:pt x="100" y="394"/>
                  </a:lnTo>
                  <a:lnTo>
                    <a:pt x="84" y="394"/>
                  </a:lnTo>
                  <a:lnTo>
                    <a:pt x="68" y="394"/>
                  </a:lnTo>
                  <a:lnTo>
                    <a:pt x="54" y="395"/>
                  </a:lnTo>
                  <a:lnTo>
                    <a:pt x="41" y="395"/>
                  </a:lnTo>
                  <a:lnTo>
                    <a:pt x="29" y="395"/>
                  </a:lnTo>
                  <a:lnTo>
                    <a:pt x="18" y="395"/>
                  </a:lnTo>
                  <a:lnTo>
                    <a:pt x="8" y="395"/>
                  </a:lnTo>
                  <a:lnTo>
                    <a:pt x="0" y="395"/>
                  </a:lnTo>
                  <a:lnTo>
                    <a:pt x="0" y="413"/>
                  </a:lnTo>
                  <a:lnTo>
                    <a:pt x="8" y="413"/>
                  </a:lnTo>
                  <a:lnTo>
                    <a:pt x="18" y="413"/>
                  </a:lnTo>
                  <a:lnTo>
                    <a:pt x="29" y="413"/>
                  </a:lnTo>
                  <a:lnTo>
                    <a:pt x="41" y="413"/>
                  </a:lnTo>
                  <a:lnTo>
                    <a:pt x="54" y="413"/>
                  </a:lnTo>
                  <a:lnTo>
                    <a:pt x="68" y="412"/>
                  </a:lnTo>
                  <a:lnTo>
                    <a:pt x="84" y="412"/>
                  </a:lnTo>
                  <a:lnTo>
                    <a:pt x="100" y="412"/>
                  </a:lnTo>
                  <a:lnTo>
                    <a:pt x="135" y="411"/>
                  </a:lnTo>
                  <a:lnTo>
                    <a:pt x="173" y="410"/>
                  </a:lnTo>
                  <a:lnTo>
                    <a:pt x="213" y="409"/>
                  </a:lnTo>
                  <a:lnTo>
                    <a:pt x="255" y="407"/>
                  </a:lnTo>
                  <a:lnTo>
                    <a:pt x="298" y="405"/>
                  </a:lnTo>
                  <a:lnTo>
                    <a:pt x="341" y="403"/>
                  </a:lnTo>
                  <a:lnTo>
                    <a:pt x="384" y="400"/>
                  </a:lnTo>
                  <a:lnTo>
                    <a:pt x="426" y="397"/>
                  </a:lnTo>
                  <a:lnTo>
                    <a:pt x="467" y="394"/>
                  </a:lnTo>
                  <a:lnTo>
                    <a:pt x="506" y="390"/>
                  </a:lnTo>
                  <a:lnTo>
                    <a:pt x="543" y="386"/>
                  </a:lnTo>
                  <a:lnTo>
                    <a:pt x="578" y="381"/>
                  </a:lnTo>
                  <a:lnTo>
                    <a:pt x="608" y="376"/>
                  </a:lnTo>
                  <a:lnTo>
                    <a:pt x="643" y="369"/>
                  </a:lnTo>
                  <a:lnTo>
                    <a:pt x="646" y="369"/>
                  </a:lnTo>
                  <a:lnTo>
                    <a:pt x="681" y="362"/>
                  </a:lnTo>
                  <a:lnTo>
                    <a:pt x="717" y="354"/>
                  </a:lnTo>
                  <a:lnTo>
                    <a:pt x="788" y="338"/>
                  </a:lnTo>
                  <a:lnTo>
                    <a:pt x="822" y="329"/>
                  </a:lnTo>
                  <a:lnTo>
                    <a:pt x="856" y="320"/>
                  </a:lnTo>
                  <a:lnTo>
                    <a:pt x="887" y="310"/>
                  </a:lnTo>
                  <a:lnTo>
                    <a:pt x="916" y="301"/>
                  </a:lnTo>
                  <a:lnTo>
                    <a:pt x="942" y="292"/>
                  </a:lnTo>
                  <a:lnTo>
                    <a:pt x="964" y="283"/>
                  </a:lnTo>
                  <a:lnTo>
                    <a:pt x="974" y="279"/>
                  </a:lnTo>
                  <a:lnTo>
                    <a:pt x="983" y="274"/>
                  </a:lnTo>
                  <a:lnTo>
                    <a:pt x="991" y="270"/>
                  </a:lnTo>
                  <a:lnTo>
                    <a:pt x="998" y="266"/>
                  </a:lnTo>
                  <a:lnTo>
                    <a:pt x="1001" y="264"/>
                  </a:lnTo>
                  <a:lnTo>
                    <a:pt x="1006" y="260"/>
                  </a:lnTo>
                  <a:lnTo>
                    <a:pt x="1010" y="256"/>
                  </a:lnTo>
                  <a:lnTo>
                    <a:pt x="1013" y="252"/>
                  </a:lnTo>
                  <a:lnTo>
                    <a:pt x="1015" y="249"/>
                  </a:lnTo>
                  <a:lnTo>
                    <a:pt x="1017" y="244"/>
                  </a:lnTo>
                  <a:lnTo>
                    <a:pt x="1016" y="242"/>
                  </a:lnTo>
                  <a:lnTo>
                    <a:pt x="1017" y="238"/>
                  </a:lnTo>
                  <a:lnTo>
                    <a:pt x="1016" y="235"/>
                  </a:lnTo>
                  <a:lnTo>
                    <a:pt x="1015" y="231"/>
                  </a:lnTo>
                  <a:lnTo>
                    <a:pt x="1013" y="228"/>
                  </a:lnTo>
                  <a:lnTo>
                    <a:pt x="1009" y="225"/>
                  </a:lnTo>
                  <a:lnTo>
                    <a:pt x="1004" y="222"/>
                  </a:lnTo>
                  <a:lnTo>
                    <a:pt x="1001" y="220"/>
                  </a:lnTo>
                  <a:lnTo>
                    <a:pt x="995" y="216"/>
                  </a:lnTo>
                  <a:lnTo>
                    <a:pt x="987" y="213"/>
                  </a:lnTo>
                  <a:lnTo>
                    <a:pt x="978" y="209"/>
                  </a:lnTo>
                  <a:lnTo>
                    <a:pt x="968" y="206"/>
                  </a:lnTo>
                  <a:lnTo>
                    <a:pt x="957" y="203"/>
                  </a:lnTo>
                  <a:lnTo>
                    <a:pt x="945" y="200"/>
                  </a:lnTo>
                  <a:lnTo>
                    <a:pt x="919" y="193"/>
                  </a:lnTo>
                  <a:lnTo>
                    <a:pt x="890" y="187"/>
                  </a:lnTo>
                  <a:lnTo>
                    <a:pt x="859" y="181"/>
                  </a:lnTo>
                  <a:lnTo>
                    <a:pt x="855" y="180"/>
                  </a:lnTo>
                  <a:lnTo>
                    <a:pt x="823" y="174"/>
                  </a:lnTo>
                  <a:lnTo>
                    <a:pt x="790" y="169"/>
                  </a:lnTo>
                  <a:lnTo>
                    <a:pt x="757" y="163"/>
                  </a:lnTo>
                  <a:lnTo>
                    <a:pt x="726" y="157"/>
                  </a:lnTo>
                  <a:lnTo>
                    <a:pt x="696" y="152"/>
                  </a:lnTo>
                  <a:lnTo>
                    <a:pt x="668" y="146"/>
                  </a:lnTo>
                  <a:lnTo>
                    <a:pt x="668" y="155"/>
                  </a:lnTo>
                  <a:lnTo>
                    <a:pt x="672" y="147"/>
                  </a:lnTo>
                  <a:lnTo>
                    <a:pt x="648" y="142"/>
                  </a:lnTo>
                  <a:lnTo>
                    <a:pt x="637" y="139"/>
                  </a:lnTo>
                  <a:lnTo>
                    <a:pt x="627" y="137"/>
                  </a:lnTo>
                  <a:lnTo>
                    <a:pt x="593" y="127"/>
                  </a:lnTo>
                  <a:lnTo>
                    <a:pt x="560" y="118"/>
                  </a:lnTo>
                  <a:lnTo>
                    <a:pt x="531" y="110"/>
                  </a:lnTo>
                  <a:lnTo>
                    <a:pt x="505" y="102"/>
                  </a:lnTo>
                  <a:lnTo>
                    <a:pt x="482" y="94"/>
                  </a:lnTo>
                  <a:lnTo>
                    <a:pt x="462" y="87"/>
                  </a:lnTo>
                  <a:lnTo>
                    <a:pt x="454" y="83"/>
                  </a:lnTo>
                  <a:lnTo>
                    <a:pt x="447" y="79"/>
                  </a:lnTo>
                  <a:lnTo>
                    <a:pt x="441" y="75"/>
                  </a:lnTo>
                  <a:lnTo>
                    <a:pt x="437" y="84"/>
                  </a:lnTo>
                  <a:lnTo>
                    <a:pt x="444" y="77"/>
                  </a:lnTo>
                  <a:lnTo>
                    <a:pt x="438" y="74"/>
                  </a:lnTo>
                  <a:lnTo>
                    <a:pt x="435" y="69"/>
                  </a:lnTo>
                  <a:lnTo>
                    <a:pt x="428" y="76"/>
                  </a:lnTo>
                  <a:lnTo>
                    <a:pt x="437" y="72"/>
                  </a:lnTo>
                  <a:lnTo>
                    <a:pt x="434" y="68"/>
                  </a:lnTo>
                  <a:lnTo>
                    <a:pt x="433" y="63"/>
                  </a:lnTo>
                  <a:lnTo>
                    <a:pt x="424" y="67"/>
                  </a:lnTo>
                  <a:lnTo>
                    <a:pt x="433" y="67"/>
                  </a:lnTo>
                  <a:lnTo>
                    <a:pt x="433" y="62"/>
                  </a:lnTo>
                  <a:lnTo>
                    <a:pt x="433" y="57"/>
                  </a:lnTo>
                  <a:lnTo>
                    <a:pt x="424" y="57"/>
                  </a:lnTo>
                  <a:lnTo>
                    <a:pt x="433" y="61"/>
                  </a:lnTo>
                  <a:lnTo>
                    <a:pt x="435" y="56"/>
                  </a:lnTo>
                  <a:lnTo>
                    <a:pt x="441" y="47"/>
                  </a:lnTo>
                  <a:lnTo>
                    <a:pt x="432" y="43"/>
                  </a:lnTo>
                  <a:lnTo>
                    <a:pt x="439" y="50"/>
                  </a:lnTo>
                  <a:lnTo>
                    <a:pt x="447" y="41"/>
                  </a:lnTo>
                  <a:lnTo>
                    <a:pt x="459" y="33"/>
                  </a:lnTo>
                  <a:lnTo>
                    <a:pt x="452" y="27"/>
                  </a:lnTo>
                  <a:lnTo>
                    <a:pt x="456" y="35"/>
                  </a:lnTo>
                  <a:lnTo>
                    <a:pt x="469" y="29"/>
                  </a:lnTo>
                  <a:lnTo>
                    <a:pt x="483" y="24"/>
                  </a:lnTo>
                  <a:lnTo>
                    <a:pt x="500" y="20"/>
                  </a:lnTo>
                  <a:lnTo>
                    <a:pt x="497" y="12"/>
                  </a:lnTo>
                  <a:lnTo>
                    <a:pt x="497" y="21"/>
                  </a:lnTo>
                  <a:lnTo>
                    <a:pt x="516" y="19"/>
                  </a:lnTo>
                  <a:lnTo>
                    <a:pt x="538" y="18"/>
                  </a:lnTo>
                  <a:lnTo>
                    <a:pt x="563" y="18"/>
                  </a:lnTo>
                  <a:lnTo>
                    <a:pt x="588" y="18"/>
                  </a:lnTo>
                  <a:lnTo>
                    <a:pt x="616" y="20"/>
                  </a:lnTo>
                  <a:lnTo>
                    <a:pt x="672" y="24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57" name="Rectangle 1083"/>
            <p:cNvSpPr>
              <a:spLocks noChangeArrowheads="1"/>
            </p:cNvSpPr>
            <p:nvPr/>
          </p:nvSpPr>
          <p:spPr bwMode="auto">
            <a:xfrm>
              <a:off x="3737" y="3751"/>
              <a:ext cx="6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58" name="Rectangle 1084"/>
            <p:cNvSpPr>
              <a:spLocks noChangeArrowheads="1"/>
            </p:cNvSpPr>
            <p:nvPr/>
          </p:nvSpPr>
          <p:spPr bwMode="auto">
            <a:xfrm>
              <a:off x="3817" y="3788"/>
              <a:ext cx="56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400">
                  <a:solidFill>
                    <a:srgbClr val="1F1A60"/>
                  </a:solidFill>
                  <a:latin typeface="Times New Roman" pitchFamily="18" charset="0"/>
                </a:rPr>
                <a:t>Optical Link</a:t>
              </a:r>
              <a:endParaRPr lang="es-ES">
                <a:solidFill>
                  <a:srgbClr val="1F1A60"/>
                </a:solidFill>
              </a:endParaRPr>
            </a:p>
          </p:txBody>
        </p:sp>
        <p:sp>
          <p:nvSpPr>
            <p:cNvPr id="22559" name="Rectangle 1085"/>
            <p:cNvSpPr>
              <a:spLocks noChangeArrowheads="1"/>
            </p:cNvSpPr>
            <p:nvPr/>
          </p:nvSpPr>
          <p:spPr bwMode="auto">
            <a:xfrm>
              <a:off x="2307" y="3168"/>
              <a:ext cx="11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/>
            </a:p>
          </p:txBody>
        </p:sp>
        <p:sp>
          <p:nvSpPr>
            <p:cNvPr id="22560" name="Text Box 1029"/>
            <p:cNvSpPr txBox="1">
              <a:spLocks noChangeArrowheads="1"/>
            </p:cNvSpPr>
            <p:nvPr/>
          </p:nvSpPr>
          <p:spPr bwMode="auto">
            <a:xfrm>
              <a:off x="720" y="3648"/>
              <a:ext cx="10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Arial Narrow" pitchFamily="34" charset="0"/>
                </a:rPr>
                <a:t>Noise source</a:t>
              </a:r>
            </a:p>
          </p:txBody>
        </p:sp>
        <p:sp>
          <p:nvSpPr>
            <p:cNvPr id="22561" name="Text Box 1030"/>
            <p:cNvSpPr txBox="1">
              <a:spLocks noChangeArrowheads="1"/>
            </p:cNvSpPr>
            <p:nvPr/>
          </p:nvSpPr>
          <p:spPr bwMode="auto">
            <a:xfrm>
              <a:off x="4512" y="2592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Arial Narrow" pitchFamily="34" charset="0"/>
                </a:rPr>
                <a:t>Victim</a:t>
              </a:r>
            </a:p>
          </p:txBody>
        </p:sp>
        <p:sp>
          <p:nvSpPr>
            <p:cNvPr id="22562" name="Text Box 1031"/>
            <p:cNvSpPr txBox="1">
              <a:spLocks noChangeArrowheads="1"/>
            </p:cNvSpPr>
            <p:nvPr/>
          </p:nvSpPr>
          <p:spPr bwMode="auto">
            <a:xfrm>
              <a:off x="2016" y="3792"/>
              <a:ext cx="10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Arial Narrow" pitchFamily="34" charset="0"/>
                </a:rPr>
                <a:t>Coupling path</a:t>
              </a:r>
            </a:p>
          </p:txBody>
        </p:sp>
        <p:sp>
          <p:nvSpPr>
            <p:cNvPr id="22563" name="Line 1032"/>
            <p:cNvSpPr>
              <a:spLocks noChangeShapeType="1"/>
            </p:cNvSpPr>
            <p:nvPr/>
          </p:nvSpPr>
          <p:spPr bwMode="auto">
            <a:xfrm flipV="1">
              <a:off x="1104" y="3360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2564" name="Line 1033"/>
            <p:cNvSpPr>
              <a:spLocks noChangeShapeType="1"/>
            </p:cNvSpPr>
            <p:nvPr/>
          </p:nvSpPr>
          <p:spPr bwMode="auto">
            <a:xfrm flipH="1">
              <a:off x="4128" y="283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2565" name="Line 1034"/>
            <p:cNvSpPr>
              <a:spLocks noChangeShapeType="1"/>
            </p:cNvSpPr>
            <p:nvPr/>
          </p:nvSpPr>
          <p:spPr bwMode="auto">
            <a:xfrm flipV="1">
              <a:off x="2400" y="340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38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10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3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/>
              <a:t>4. EMC unit analysis</a:t>
            </a:r>
            <a:endParaRPr lang="es-ES" sz="3200" b="1" u="sng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4355976" y="0"/>
            <a:ext cx="4614863" cy="1554162"/>
          </a:xfrm>
        </p:spPr>
        <p:txBody>
          <a:bodyPr/>
          <a:lstStyle/>
          <a:p>
            <a:r>
              <a:rPr lang="en-GB" b="1" u="sng" dirty="0" smtClean="0"/>
              <a:t>HCAL EMC FEE unit – 1 RBX</a:t>
            </a:r>
          </a:p>
          <a:p>
            <a:pPr lvl="1"/>
            <a:r>
              <a:rPr lang="en-GB" dirty="0" smtClean="0"/>
              <a:t>Two boards connected</a:t>
            </a:r>
          </a:p>
          <a:p>
            <a:pPr lvl="1"/>
            <a:r>
              <a:rPr lang="en-GB" dirty="0" smtClean="0"/>
              <a:t>PCB </a:t>
            </a:r>
          </a:p>
          <a:p>
            <a:pPr>
              <a:buFontTx/>
              <a:buNone/>
            </a:pPr>
            <a:endParaRPr lang="es-ES" dirty="0" smtClean="0"/>
          </a:p>
        </p:txBody>
      </p:sp>
      <p:pic>
        <p:nvPicPr>
          <p:cNvPr id="23558" name="Picture 1028" descr="H:\Fernando\CERNHD\DHARDDISK\Tracker\NoisetestAachen\Test\Bilder\sid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928688"/>
            <a:ext cx="39878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D:\PC CERN\EMC Test FERMILAB\Test EMC Fermilab\Photos\twoc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2672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85750" y="4572000"/>
            <a:ext cx="39290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b="1" u="sng" dirty="0">
                <a:solidFill>
                  <a:srgbClr val="1F1A60"/>
                </a:solidFill>
                <a:latin typeface="+mn-lt"/>
              </a:rPr>
              <a:t> TEC FEE unit – 1 Petal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000" dirty="0">
                <a:solidFill>
                  <a:srgbClr val="1F1A60"/>
                </a:solidFill>
                <a:latin typeface="+mn-lt"/>
              </a:rPr>
              <a:t>Petal divided in 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000" dirty="0">
                <a:solidFill>
                  <a:srgbClr val="1F1A60"/>
                </a:solidFill>
                <a:latin typeface="+mn-lt"/>
              </a:rPr>
              <a:t>Rings &amp; </a:t>
            </a:r>
            <a:r>
              <a:rPr lang="en-GB" sz="2000" dirty="0" smtClean="0">
                <a:solidFill>
                  <a:srgbClr val="1F1A60"/>
                </a:solidFill>
                <a:latin typeface="+mn-lt"/>
              </a:rPr>
              <a:t>Modules (16)</a:t>
            </a:r>
            <a:endParaRPr lang="en-GB" sz="2000" dirty="0">
              <a:solidFill>
                <a:srgbClr val="1F1A6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000" dirty="0">
                <a:solidFill>
                  <a:srgbClr val="1F1A60"/>
                </a:solidFill>
                <a:latin typeface="+mn-lt"/>
              </a:rPr>
              <a:t>ICB- Inter Circuit Board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11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  <p:pic>
        <p:nvPicPr>
          <p:cNvPr id="11" name="Picture 10" descr="Preshower ladder pr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4572000" cy="2686050"/>
          </a:xfrm>
          <a:prstGeom prst="rect">
            <a:avLst/>
          </a:prstGeom>
          <a:noFill/>
          <a:ln/>
          <a:effectLst/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4211960" y="3645024"/>
            <a:ext cx="49320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b="1" u="sng" dirty="0">
                <a:solidFill>
                  <a:srgbClr val="1F1A60"/>
                </a:solidFill>
                <a:latin typeface="+mn-lt"/>
              </a:rPr>
              <a:t> </a:t>
            </a:r>
            <a:r>
              <a:rPr lang="en-GB" sz="2200" b="1" u="sng" dirty="0" err="1" smtClean="0">
                <a:solidFill>
                  <a:srgbClr val="1F1A60"/>
                </a:solidFill>
                <a:latin typeface="+mn-lt"/>
              </a:rPr>
              <a:t>Preshower</a:t>
            </a:r>
            <a:r>
              <a:rPr lang="en-GB" sz="2200" b="1" u="sng" dirty="0" smtClean="0">
                <a:solidFill>
                  <a:srgbClr val="1F1A60"/>
                </a:solidFill>
                <a:latin typeface="+mn-lt"/>
              </a:rPr>
              <a:t> </a:t>
            </a:r>
            <a:r>
              <a:rPr lang="en-GB" sz="2200" b="1" u="sng" dirty="0">
                <a:solidFill>
                  <a:srgbClr val="1F1A60"/>
                </a:solidFill>
                <a:latin typeface="+mn-lt"/>
              </a:rPr>
              <a:t>FEE unit – 1 </a:t>
            </a:r>
            <a:r>
              <a:rPr lang="en-GB" sz="2200" b="1" u="sng" dirty="0" smtClean="0">
                <a:solidFill>
                  <a:srgbClr val="1F1A60"/>
                </a:solidFill>
                <a:latin typeface="+mn-lt"/>
              </a:rPr>
              <a:t>Leader</a:t>
            </a:r>
            <a:endParaRPr lang="en-GB" sz="2200" b="1" u="sng" dirty="0">
              <a:solidFill>
                <a:srgbClr val="1F1A6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000" dirty="0" smtClean="0">
                <a:solidFill>
                  <a:srgbClr val="1F1A60"/>
                </a:solidFill>
                <a:latin typeface="+mn-lt"/>
              </a:rPr>
              <a:t>7 Modules</a:t>
            </a:r>
            <a:endParaRPr lang="en-GB" sz="2000" dirty="0">
              <a:solidFill>
                <a:srgbClr val="1F1A60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476672"/>
            <a:ext cx="8735888" cy="6192688"/>
          </a:xfrm>
        </p:spPr>
        <p:txBody>
          <a:bodyPr/>
          <a:lstStyle/>
          <a:p>
            <a:r>
              <a:rPr lang="en-US" sz="2400" dirty="0" smtClean="0"/>
              <a:t>One of the most important noise sources in HEP are the switching power supplies.</a:t>
            </a:r>
          </a:p>
          <a:p>
            <a:r>
              <a:rPr lang="en-US" sz="2400" dirty="0" smtClean="0"/>
              <a:t>They  have EM emissions</a:t>
            </a:r>
          </a:p>
          <a:p>
            <a:pPr lvl="1"/>
            <a:r>
              <a:rPr lang="en-US" sz="2200" dirty="0" smtClean="0"/>
              <a:t>Radiated  </a:t>
            </a:r>
          </a:p>
          <a:p>
            <a:pPr lvl="1"/>
            <a:r>
              <a:rPr lang="en-US" sz="2200" dirty="0" smtClean="0"/>
              <a:t>Conducted Emissions  </a:t>
            </a:r>
          </a:p>
          <a:p>
            <a:r>
              <a:rPr lang="en-US" sz="2400" dirty="0" smtClean="0"/>
              <a:t>Frequency range</a:t>
            </a:r>
          </a:p>
          <a:p>
            <a:pPr lvl="1"/>
            <a:r>
              <a:rPr lang="en-US" sz="2200" dirty="0" smtClean="0"/>
              <a:t>Conducted emissions – few  kHz up to MHz</a:t>
            </a:r>
          </a:p>
          <a:p>
            <a:pPr lvl="1"/>
            <a:r>
              <a:rPr lang="en-US" sz="2200" dirty="0" smtClean="0"/>
              <a:t>Radiated emissions –MHz up to 1 GHz</a:t>
            </a:r>
          </a:p>
          <a:p>
            <a:r>
              <a:rPr lang="en-US" sz="2400" dirty="0" smtClean="0"/>
              <a:t>The spectra content is very close related to :</a:t>
            </a:r>
          </a:p>
          <a:p>
            <a:pPr lvl="1"/>
            <a:r>
              <a:rPr lang="en-US" sz="2200" dirty="0" smtClean="0"/>
              <a:t>Switching frequency </a:t>
            </a:r>
          </a:p>
          <a:p>
            <a:pPr lvl="1"/>
            <a:r>
              <a:rPr lang="en-US" sz="2200" dirty="0" smtClean="0"/>
              <a:t>Topology</a:t>
            </a:r>
            <a:endParaRPr lang="en-US" sz="2200" dirty="0"/>
          </a:p>
          <a:p>
            <a:r>
              <a:rPr lang="en-US" sz="2400" dirty="0" smtClean="0"/>
              <a:t>The emissions level of the power supply has to be coordinated:</a:t>
            </a:r>
          </a:p>
          <a:p>
            <a:pPr lvl="1"/>
            <a:r>
              <a:rPr lang="en-US" sz="2200" dirty="0" smtClean="0"/>
              <a:t>Sub-detector level</a:t>
            </a:r>
          </a:p>
          <a:p>
            <a:pPr lvl="1"/>
            <a:r>
              <a:rPr lang="en-US" sz="2200" dirty="0" smtClean="0"/>
              <a:t>Experiment level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83488" cy="54868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4.1 EMC unit analysis: Noise emissions</a:t>
            </a:r>
            <a:endParaRPr lang="en-US" sz="3200" b="1" u="sng" dirty="0"/>
          </a:p>
        </p:txBody>
      </p:sp>
      <p:pic>
        <p:nvPicPr>
          <p:cNvPr id="65540" name="Picture 4" descr="C:\Documents and Settings\administrator\My Documents\My Pictures\200-j00-grou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2448272" cy="18972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51486" y="6461125"/>
            <a:ext cx="920113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12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5736" y="6324600"/>
            <a:ext cx="5195664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11480" cy="620688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4.1 EMC unit analysis: Noise emissions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83568" y="836712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PS1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836712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PS2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771800" y="3645024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PS3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292494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/>
              <a:t>ZCS</a:t>
            </a:r>
            <a:endParaRPr lang="es-ES" sz="2000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27784" y="5805264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/>
              <a:t>HS</a:t>
            </a:r>
            <a:endParaRPr lang="es-ES" sz="2000" b="1" u="sng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4" y="1412776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/>
              <a:t>HS - </a:t>
            </a:r>
            <a:r>
              <a:rPr lang="es-ES" sz="2000" b="1" u="sng" dirty="0" err="1" smtClean="0"/>
              <a:t>Electroncis</a:t>
            </a:r>
            <a:endParaRPr lang="es-ES" sz="2000" b="1" u="sng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3573016"/>
            <a:ext cx="2483768" cy="29523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All levels are compatible to its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But they may be  not compatible among them.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Different spectra content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588224" y="3789040"/>
            <a:ext cx="2555776" cy="2376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Hard switching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HF higher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PS Electronics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Increases noise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13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67464" cy="476672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4.1 EMC unit analysis: Noise emissions</a:t>
            </a:r>
            <a:endParaRPr lang="es-ES" sz="3200" b="1" u="sng" dirty="0" smtClean="0"/>
          </a:p>
        </p:txBody>
      </p:sp>
      <p:pic>
        <p:nvPicPr>
          <p:cNvPr id="27652" name="Picture 3" descr="D:\Fernando\TrackerITA\emissionsatTIFvs1PSuni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136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80112" y="2132856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dirty="0" smtClean="0"/>
              <a:t>PS2  (1 </a:t>
            </a:r>
            <a:r>
              <a:rPr lang="es-ES" sz="2000" dirty="0" err="1"/>
              <a:t>unit</a:t>
            </a:r>
            <a:r>
              <a:rPr lang="es-ES" sz="2000" dirty="0"/>
              <a:t> Vs 50 </a:t>
            </a:r>
            <a:r>
              <a:rPr lang="es-ES" sz="2000" dirty="0" err="1" smtClean="0"/>
              <a:t>units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872208"/>
          </a:xfrm>
        </p:spPr>
        <p:txBody>
          <a:bodyPr/>
          <a:lstStyle/>
          <a:p>
            <a:r>
              <a:rPr lang="en-US" sz="2400" dirty="0" smtClean="0"/>
              <a:t>Several power supplies increase the noises</a:t>
            </a:r>
          </a:p>
          <a:p>
            <a:pPr lvl="1"/>
            <a:r>
              <a:rPr lang="en-US" sz="2200" dirty="0" smtClean="0"/>
              <a:t>Test on simple units may not guarantee the performance of final system and experiment</a:t>
            </a:r>
          </a:p>
          <a:p>
            <a:pPr lvl="1"/>
            <a:r>
              <a:rPr lang="en-US" sz="2200" dirty="0" smtClean="0"/>
              <a:t>It is necessary to define a safety margin between emission and susceptibility levels. </a:t>
            </a:r>
          </a:p>
          <a:p>
            <a:pPr lvl="1"/>
            <a:endParaRPr lang="es-ES" dirty="0"/>
          </a:p>
        </p:txBody>
      </p:sp>
      <p:sp>
        <p:nvSpPr>
          <p:cNvPr id="11" name="7 Marcador de contenido"/>
          <p:cNvSpPr txBox="1">
            <a:spLocks/>
          </p:cNvSpPr>
          <p:nvPr/>
        </p:nvSpPr>
        <p:spPr bwMode="auto">
          <a:xfrm>
            <a:off x="0" y="5589240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not the</a:t>
            </a: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 only noise source.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pipe &amp; other sub-detectors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14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86800" cy="2514600"/>
          </a:xfrm>
        </p:spPr>
        <p:txBody>
          <a:bodyPr/>
          <a:lstStyle/>
          <a:p>
            <a:pPr eaLnBrk="1" hangingPunct="1"/>
            <a:r>
              <a:rPr lang="en-US" dirty="0" smtClean="0"/>
              <a:t>But ..Are the PS noise emissions (or other) compatible with the FEE ??</a:t>
            </a:r>
          </a:p>
          <a:p>
            <a:pPr lvl="1" eaLnBrk="1" hangingPunct="1"/>
            <a:r>
              <a:rPr lang="en-US" dirty="0" smtClean="0"/>
              <a:t>Do we have enough safety margin ?</a:t>
            </a:r>
          </a:p>
          <a:p>
            <a:pPr eaLnBrk="1" hangingPunct="1"/>
            <a:r>
              <a:rPr lang="en-US" dirty="0" smtClean="0"/>
              <a:t>Noise sources  that deteriorates the FEE performance are:</a:t>
            </a:r>
          </a:p>
          <a:p>
            <a:pPr lvl="1" eaLnBrk="1" hangingPunct="1"/>
            <a:r>
              <a:rPr lang="en-US" dirty="0" smtClean="0"/>
              <a:t>Intrinsic thermal noise</a:t>
            </a:r>
          </a:p>
          <a:p>
            <a:pPr lvl="1" eaLnBrk="1" hangingPunct="1"/>
            <a:r>
              <a:rPr lang="en-US" dirty="0" smtClean="0"/>
              <a:t>EM noise picked-up by the connection detector - FEE</a:t>
            </a:r>
          </a:p>
          <a:p>
            <a:pPr lvl="1" eaLnBrk="1" hangingPunct="1"/>
            <a:r>
              <a:rPr lang="en-US" dirty="0" smtClean="0"/>
              <a:t>EM noise picked-up by the connection FEE - Power supply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051720" y="3212976"/>
          <a:ext cx="4953000" cy="501650"/>
        </p:xfrm>
        <a:graphic>
          <a:graphicData uri="http://schemas.openxmlformats.org/presentationml/2006/ole">
            <p:oleObj spid="_x0000_s3074" r:id="rId4" imgW="1892300" imgH="241300" progId="Equation.3">
              <p:embed/>
            </p:oleObj>
          </a:graphicData>
        </a:graphic>
      </p:graphicFrame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51520" y="3717032"/>
            <a:ext cx="8686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1A60"/>
                </a:solidFill>
              </a:rPr>
              <a:t>This noise defines the minimum signal level that the FEE can process – Thermal noise dominant effect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1F1A60"/>
                </a:solidFill>
              </a:rPr>
              <a:t>Design </a:t>
            </a:r>
            <a:r>
              <a:rPr lang="en-US" sz="2000" dirty="0">
                <a:solidFill>
                  <a:srgbClr val="1F1A60"/>
                </a:solidFill>
              </a:rPr>
              <a:t>– Minimize Thermal noise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F1A60"/>
                </a:solidFill>
              </a:rPr>
              <a:t>Characterize the EMI contributions and decrease its effects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rgbClr val="1F1A60"/>
                </a:solidFill>
              </a:rPr>
              <a:t>The characterization of EMI </a:t>
            </a:r>
            <a:r>
              <a:rPr lang="en-US" sz="2200" dirty="0" smtClean="0">
                <a:solidFill>
                  <a:srgbClr val="1F1A60"/>
                </a:solidFill>
              </a:rPr>
              <a:t>contributions may be carried out via :</a:t>
            </a:r>
            <a:endParaRPr lang="en-US" sz="2200" dirty="0">
              <a:solidFill>
                <a:srgbClr val="1F1A6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1F1A60"/>
                </a:solidFill>
              </a:rPr>
              <a:t>Modeling and simulation of system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1F1A60"/>
                </a:solidFill>
              </a:rPr>
              <a:t>Immunity </a:t>
            </a:r>
            <a:r>
              <a:rPr lang="en-US" sz="2000" dirty="0">
                <a:solidFill>
                  <a:srgbClr val="1F1A60"/>
                </a:solidFill>
              </a:rPr>
              <a:t>tests on </a:t>
            </a:r>
            <a:r>
              <a:rPr lang="en-US" sz="2000" dirty="0" smtClean="0">
                <a:solidFill>
                  <a:srgbClr val="1F1A60"/>
                </a:solidFill>
              </a:rPr>
              <a:t>prototypes</a:t>
            </a:r>
            <a:endParaRPr lang="en-US" sz="2000" dirty="0">
              <a:solidFill>
                <a:srgbClr val="1F1A60"/>
              </a:solidFill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4.2 EMC unit analysis: Noise immunity</a:t>
            </a:r>
            <a:endParaRPr lang="es-ES" sz="3200" b="1" u="sng" dirty="0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15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"/>
            <a:ext cx="8610600" cy="4914900"/>
          </a:xfrm>
        </p:spPr>
        <p:txBody>
          <a:bodyPr/>
          <a:lstStyle/>
          <a:p>
            <a:pPr eaLnBrk="1" hangingPunct="1"/>
            <a:r>
              <a:rPr lang="en-GB" dirty="0" smtClean="0"/>
              <a:t>The main goal is to define the immunity of the FEE to RF disturbances</a:t>
            </a:r>
          </a:p>
          <a:p>
            <a:pPr lvl="1" eaLnBrk="1" hangingPunct="1"/>
            <a:r>
              <a:rPr lang="en-GB" sz="1800" b="1" dirty="0" smtClean="0">
                <a:solidFill>
                  <a:srgbClr val="FF0000"/>
                </a:solidFill>
              </a:rPr>
              <a:t>Diagnosis</a:t>
            </a:r>
          </a:p>
          <a:p>
            <a:pPr lvl="1" eaLnBrk="1" hangingPunct="1"/>
            <a:r>
              <a:rPr lang="en-GB" sz="1800" b="1" dirty="0" smtClean="0">
                <a:solidFill>
                  <a:srgbClr val="FF0000"/>
                </a:solidFill>
              </a:rPr>
              <a:t>Detection of sensitive areas </a:t>
            </a:r>
          </a:p>
          <a:p>
            <a:pPr lvl="1" eaLnBrk="1" hangingPunct="1"/>
            <a:r>
              <a:rPr lang="en-GB" sz="1800" b="1" dirty="0" smtClean="0">
                <a:solidFill>
                  <a:srgbClr val="FF0000"/>
                </a:solidFill>
              </a:rPr>
              <a:t>FEE frequency response to noise </a:t>
            </a:r>
          </a:p>
          <a:p>
            <a:pPr lvl="1" eaLnBrk="1" hangingPunct="1"/>
            <a:r>
              <a:rPr lang="en-GB" sz="1800" b="1" dirty="0" smtClean="0">
                <a:solidFill>
                  <a:srgbClr val="FF0000"/>
                </a:solidFill>
              </a:rPr>
              <a:t>Evaluate solutions</a:t>
            </a:r>
          </a:p>
          <a:p>
            <a:pPr lvl="1" eaLnBrk="1" hangingPunct="1"/>
            <a:r>
              <a:rPr lang="en-GB" sz="1800" b="1" dirty="0" smtClean="0">
                <a:solidFill>
                  <a:srgbClr val="FF0000"/>
                </a:solidFill>
              </a:rPr>
              <a:t>Noise emission specification from PS</a:t>
            </a:r>
          </a:p>
          <a:p>
            <a:pPr eaLnBrk="1" hangingPunct="1"/>
            <a:r>
              <a:rPr lang="en-GB" sz="2000" dirty="0" smtClean="0"/>
              <a:t>Inject a perturbing signal to the FEE and evaluate the FEE performance</a:t>
            </a:r>
          </a:p>
          <a:p>
            <a:pPr lvl="1" eaLnBrk="1" hangingPunct="1"/>
            <a:r>
              <a:rPr lang="en-GB" sz="1800" dirty="0" smtClean="0"/>
              <a:t>Frequency range (kHz up to 50 MHz or more)</a:t>
            </a:r>
          </a:p>
          <a:p>
            <a:pPr lvl="1" eaLnBrk="1" hangingPunct="1"/>
            <a:r>
              <a:rPr lang="en-GB" sz="1800" dirty="0" smtClean="0"/>
              <a:t>Test layout ( EMC unit) as similar as possible to the final configuration</a:t>
            </a:r>
          </a:p>
          <a:p>
            <a:pPr eaLnBrk="1" hangingPunct="1"/>
            <a:r>
              <a:rPr lang="en-GB" dirty="0" smtClean="0"/>
              <a:t>Many test configurations may be studied</a:t>
            </a:r>
          </a:p>
          <a:p>
            <a:pPr lvl="1" eaLnBrk="1" hangingPunct="1"/>
            <a:r>
              <a:rPr lang="en-GB" sz="1800" dirty="0" smtClean="0"/>
              <a:t>Shield currents  </a:t>
            </a:r>
          </a:p>
          <a:p>
            <a:pPr lvl="1" eaLnBrk="1" hangingPunct="1"/>
            <a:r>
              <a:rPr lang="en-GB" sz="1800" dirty="0" smtClean="0"/>
              <a:t>CM  and DM currents – Power lines &amp; slow control lines</a:t>
            </a:r>
          </a:p>
          <a:p>
            <a:pPr eaLnBrk="1" hangingPunct="1"/>
            <a:r>
              <a:rPr lang="en-GB" b="1" u="sng" dirty="0" smtClean="0"/>
              <a:t>Test performed on the FEE: EMC unit</a:t>
            </a:r>
          </a:p>
          <a:p>
            <a:pPr lvl="1" eaLnBrk="1" hangingPunct="1">
              <a:buFontTx/>
              <a:buNone/>
            </a:pPr>
            <a:endParaRPr lang="en-GB" sz="1800" dirty="0" smtClean="0"/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1676400" y="5638800"/>
            <a:ext cx="5332413" cy="650875"/>
            <a:chOff x="768" y="1824"/>
            <a:chExt cx="3359" cy="410"/>
          </a:xfrm>
        </p:grpSpPr>
        <p:sp>
          <p:nvSpPr>
            <p:cNvPr id="4105" name="Rectangle 5"/>
            <p:cNvSpPr>
              <a:spLocks noChangeArrowheads="1"/>
            </p:cNvSpPr>
            <p:nvPr/>
          </p:nvSpPr>
          <p:spPr bwMode="auto">
            <a:xfrm>
              <a:off x="2353" y="1984"/>
              <a:ext cx="299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800">
                  <a:solidFill>
                    <a:srgbClr val="000000"/>
                  </a:solidFill>
                  <a:latin typeface="Arial Narrow" pitchFamily="34" charset="0"/>
                </a:rPr>
                <a:t>FEE</a:t>
              </a:r>
              <a:endParaRPr lang="es-ES" sz="24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s-ES" sz="1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s-E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" name="Rectangle 6"/>
            <p:cNvSpPr>
              <a:spLocks noChangeArrowheads="1"/>
            </p:cNvSpPr>
            <p:nvPr/>
          </p:nvSpPr>
          <p:spPr bwMode="auto">
            <a:xfrm>
              <a:off x="2353" y="1984"/>
              <a:ext cx="299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s-ES" sz="1800">
                  <a:solidFill>
                    <a:srgbClr val="000000"/>
                  </a:solidFill>
                  <a:latin typeface="Arial Narrow" pitchFamily="34" charset="0"/>
                </a:rPr>
                <a:t>FEE</a:t>
              </a:r>
              <a:endParaRPr lang="es-ES" sz="24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s-ES" sz="1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s-E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" name="Rectangle 7"/>
            <p:cNvSpPr>
              <a:spLocks noChangeArrowheads="1"/>
            </p:cNvSpPr>
            <p:nvPr/>
          </p:nvSpPr>
          <p:spPr bwMode="auto">
            <a:xfrm>
              <a:off x="2160" y="1887"/>
              <a:ext cx="862" cy="347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2400">
                  <a:solidFill>
                    <a:srgbClr val="000000"/>
                  </a:solidFill>
                  <a:latin typeface="Times New Roman" pitchFamily="18" charset="0"/>
                </a:rPr>
                <a:t>FEE</a:t>
              </a:r>
            </a:p>
            <a:p>
              <a:pPr eaLnBrk="0" hangingPunct="0"/>
              <a:endParaRPr lang="es-ES" sz="1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s-E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098" name="Object 8"/>
            <p:cNvGraphicFramePr>
              <a:graphicFrameLocks noChangeAspect="1"/>
            </p:cNvGraphicFramePr>
            <p:nvPr/>
          </p:nvGraphicFramePr>
          <p:xfrm>
            <a:off x="768" y="1824"/>
            <a:ext cx="748" cy="381"/>
          </p:xfrm>
          <a:graphic>
            <a:graphicData uri="http://schemas.openxmlformats.org/presentationml/2006/ole">
              <p:oleObj spid="_x0000_s4098" name="Equation" r:id="rId4" imgW="393480" imgH="241200" progId="Equation.3">
                <p:embed/>
              </p:oleObj>
            </a:graphicData>
          </a:graphic>
        </p:graphicFrame>
        <p:graphicFrame>
          <p:nvGraphicFramePr>
            <p:cNvPr id="4099" name="Object 9"/>
            <p:cNvGraphicFramePr>
              <a:graphicFrameLocks noChangeAspect="1"/>
            </p:cNvGraphicFramePr>
            <p:nvPr/>
          </p:nvGraphicFramePr>
          <p:xfrm>
            <a:off x="3504" y="1872"/>
            <a:ext cx="623" cy="302"/>
          </p:xfrm>
          <a:graphic>
            <a:graphicData uri="http://schemas.openxmlformats.org/presentationml/2006/ole">
              <p:oleObj spid="_x0000_s4099" name="Equation" r:id="rId5" imgW="393480" imgH="228600" progId="Equation.3">
                <p:embed/>
              </p:oleObj>
            </a:graphicData>
          </a:graphic>
        </p:graphicFrame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>
              <a:off x="1584" y="2016"/>
              <a:ext cx="528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9" name="Line 11"/>
            <p:cNvSpPr>
              <a:spLocks noChangeShapeType="1"/>
            </p:cNvSpPr>
            <p:nvPr/>
          </p:nvSpPr>
          <p:spPr bwMode="auto">
            <a:xfrm>
              <a:off x="3024" y="2016"/>
              <a:ext cx="432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104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42938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4.2 EMC unit analysis: Immunity- Test</a:t>
            </a:r>
            <a:endParaRPr lang="es-ES" sz="3200" b="1" u="sng" smtClean="0"/>
          </a:p>
        </p:txBody>
      </p:sp>
      <p:sp>
        <p:nvSpPr>
          <p:cNvPr id="1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16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762000"/>
            <a:ext cx="463391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610600" cy="782638"/>
          </a:xfrm>
        </p:spPr>
        <p:txBody>
          <a:bodyPr/>
          <a:lstStyle/>
          <a:p>
            <a:pPr eaLnBrk="1" hangingPunct="1"/>
            <a:r>
              <a:rPr lang="en-US" sz="3200" b="1" u="sng" smtClean="0"/>
              <a:t>4.2 EMC unit analysis: Immunity- Test</a:t>
            </a:r>
            <a:endParaRPr lang="es-ES" sz="3200" b="1" u="sng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929188"/>
            <a:ext cx="7486650" cy="1196975"/>
          </a:xfrm>
        </p:spPr>
        <p:txBody>
          <a:bodyPr/>
          <a:lstStyle/>
          <a:p>
            <a:pPr eaLnBrk="1" hangingPunct="1"/>
            <a:r>
              <a:rPr lang="en-GB" b="1" u="sng" smtClean="0"/>
              <a:t>Diagnosis &amp; Sensitive areas</a:t>
            </a:r>
          </a:p>
          <a:p>
            <a:pPr lvl="1" eaLnBrk="1" hangingPunct="1"/>
            <a:r>
              <a:rPr lang="en-GB" sz="2200" smtClean="0">
                <a:solidFill>
                  <a:srgbClr val="FF0000"/>
                </a:solidFill>
              </a:rPr>
              <a:t>HCAL</a:t>
            </a:r>
            <a:r>
              <a:rPr lang="en-GB" sz="2200" smtClean="0"/>
              <a:t> – Ground connection photodiodes-Board</a:t>
            </a:r>
          </a:p>
          <a:p>
            <a:pPr lvl="1" eaLnBrk="1" hangingPunct="1"/>
            <a:r>
              <a:rPr lang="en-GB" sz="2200" smtClean="0">
                <a:solidFill>
                  <a:srgbClr val="FF0000"/>
                </a:solidFill>
              </a:rPr>
              <a:t>Pre-shower</a:t>
            </a:r>
            <a:r>
              <a:rPr lang="en-GB" sz="2200" smtClean="0"/>
              <a:t> - Ground connections between paths </a:t>
            </a:r>
          </a:p>
        </p:txBody>
      </p:sp>
      <p:pic>
        <p:nvPicPr>
          <p:cNvPr id="28679" name="Picture 4" descr="CMSnoisedistrib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785813"/>
            <a:ext cx="44815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2500313" y="10715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HCAL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6500813" y="40005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Pre-shower</a:t>
            </a:r>
          </a:p>
        </p:txBody>
      </p:sp>
      <p:sp>
        <p:nvSpPr>
          <p:cNvPr id="1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17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3" name="Picture 23" descr="CMDMtfch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594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12725" y="762000"/>
            <a:ext cx="100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27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1000" cy="782638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4.2 EMC unit analysis: Immunity- Test</a:t>
            </a:r>
            <a:endParaRPr lang="es-ES" sz="3200" b="1" u="sng" dirty="0" smtClean="0"/>
          </a:p>
        </p:txBody>
      </p:sp>
      <p:sp>
        <p:nvSpPr>
          <p:cNvPr id="5128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19812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Frequency response</a:t>
            </a:r>
          </a:p>
          <a:p>
            <a:pPr lvl="1" eaLnBrk="1" hangingPunct="1"/>
            <a:r>
              <a:rPr lang="en-US" sz="2400" b="1" dirty="0" smtClean="0"/>
              <a:t>It is the noise transfer function (TF) of FEE</a:t>
            </a:r>
          </a:p>
          <a:p>
            <a:pPr lvl="2" eaLnBrk="1" hangingPunct="1"/>
            <a:r>
              <a:rPr lang="en-GB" sz="2200" dirty="0" smtClean="0"/>
              <a:t>To quantify the sensibility of the FEE to noise currents</a:t>
            </a:r>
            <a:r>
              <a:rPr lang="en-GB" sz="2400" dirty="0" smtClean="0"/>
              <a:t> </a:t>
            </a:r>
            <a:endParaRPr lang="en-US" b="1" dirty="0" smtClean="0"/>
          </a:p>
        </p:txBody>
      </p:sp>
      <p:grpSp>
        <p:nvGrpSpPr>
          <p:cNvPr id="5129" name="Group 16"/>
          <p:cNvGrpSpPr>
            <a:grpSpLocks/>
          </p:cNvGrpSpPr>
          <p:nvPr/>
        </p:nvGrpSpPr>
        <p:grpSpPr bwMode="auto">
          <a:xfrm>
            <a:off x="2590800" y="2057400"/>
            <a:ext cx="4995863" cy="609600"/>
            <a:chOff x="1728" y="480"/>
            <a:chExt cx="3147" cy="384"/>
          </a:xfrm>
        </p:grpSpPr>
        <p:sp>
          <p:nvSpPr>
            <p:cNvPr id="5130" name="AutoShape 17"/>
            <p:cNvSpPr>
              <a:spLocks noChangeArrowheads="1"/>
            </p:cNvSpPr>
            <p:nvPr/>
          </p:nvSpPr>
          <p:spPr bwMode="auto">
            <a:xfrm>
              <a:off x="2496" y="480"/>
              <a:ext cx="768" cy="384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External Noise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  <a:latin typeface="Arial Narrow" pitchFamily="34" charset="0"/>
                </a:rPr>
                <a:t> TF</a:t>
              </a:r>
              <a:endParaRPr lang="en-US" sz="2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5131" name="Line 18"/>
            <p:cNvSpPr>
              <a:spLocks noChangeShapeType="1"/>
            </p:cNvSpPr>
            <p:nvPr/>
          </p:nvSpPr>
          <p:spPr bwMode="auto">
            <a:xfrm>
              <a:off x="3360" y="624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132" name="Text Box 19"/>
            <p:cNvSpPr txBox="1">
              <a:spLocks noChangeArrowheads="1"/>
            </p:cNvSpPr>
            <p:nvPr/>
          </p:nvSpPr>
          <p:spPr bwMode="auto">
            <a:xfrm>
              <a:off x="3936" y="480"/>
              <a:ext cx="9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rgbClr val="000000"/>
                  </a:solidFill>
                  <a:latin typeface="Arial Narrow" pitchFamily="34" charset="0"/>
                </a:rPr>
                <a:t>Vout (RMS)</a:t>
              </a:r>
              <a:endParaRPr lang="es-ES" sz="24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133" name="Line 20"/>
            <p:cNvSpPr>
              <a:spLocks noChangeShapeType="1"/>
            </p:cNvSpPr>
            <p:nvPr/>
          </p:nvSpPr>
          <p:spPr bwMode="auto">
            <a:xfrm>
              <a:off x="2064" y="624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134" name="Text Box 21"/>
            <p:cNvSpPr txBox="1">
              <a:spLocks noChangeArrowheads="1"/>
            </p:cNvSpPr>
            <p:nvPr/>
          </p:nvSpPr>
          <p:spPr bwMode="auto">
            <a:xfrm>
              <a:off x="1728" y="480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rgbClr val="000000"/>
                  </a:solidFill>
                  <a:latin typeface="Arial Narrow" pitchFamily="34" charset="0"/>
                </a:rPr>
                <a:t>Icm</a:t>
              </a:r>
              <a:endParaRPr lang="es-ES" sz="24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6084168" y="2636912"/>
          <a:ext cx="2438400" cy="873125"/>
        </p:xfrm>
        <a:graphic>
          <a:graphicData uri="http://schemas.openxmlformats.org/presentationml/2006/ole">
            <p:oleObj spid="_x0000_s5122" r:id="rId5" imgW="1091726" imgH="431613" progId="Equation.3">
              <p:embed/>
            </p:oleObj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652120" y="3573016"/>
            <a:ext cx="3491880" cy="27363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The FEE is very sensitive at high frequency, above the amplifier bandwidth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1F1A60"/>
                </a:solidFill>
                <a:latin typeface="+mn-lt"/>
              </a:rPr>
              <a:t>The noise coupling path is important at HF.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18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8610600" cy="48039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1. EMC integration strategy 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2. Grounding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3. </a:t>
            </a:r>
            <a:r>
              <a:rPr lang="en-US" sz="3600" dirty="0" smtClean="0"/>
              <a:t>Block diagram (EMC map)</a:t>
            </a:r>
            <a:endParaRPr lang="en-GB" sz="3600" dirty="0" smtClean="0"/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4. EMC unit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400" dirty="0" smtClean="0"/>
              <a:t>Noise emissions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400" dirty="0" smtClean="0"/>
              <a:t>Noise immunity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400" dirty="0" smtClean="0"/>
              <a:t>Coupling path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3200" dirty="0" smtClean="0"/>
              <a:t>Cabling coordination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5. Conclusions 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8511480" cy="54868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4.2 EMC unit analysis: Immunity- Test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293096"/>
            <a:ext cx="8568952" cy="1872208"/>
          </a:xfrm>
        </p:spPr>
        <p:txBody>
          <a:bodyPr/>
          <a:lstStyle/>
          <a:p>
            <a:r>
              <a:rPr lang="en-US" b="1" u="sng" dirty="0" smtClean="0"/>
              <a:t>FEE susceptibility level coordination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pre-shower FEE system showed poor results but they were in early stage of the design </a:t>
            </a:r>
          </a:p>
          <a:p>
            <a:pPr lvl="2"/>
            <a:r>
              <a:rPr lang="en-US" dirty="0" smtClean="0"/>
              <a:t>Corrective action were implemented (New  filtering)</a:t>
            </a:r>
          </a:p>
          <a:p>
            <a:pPr lvl="1"/>
            <a:r>
              <a:rPr lang="en-US" dirty="0" smtClean="0"/>
              <a:t>Allowed to identify the system that needed to improve the design</a:t>
            </a:r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50040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19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 u="sng" dirty="0" smtClean="0"/>
              <a:t>4.3 EMC unit analysis: Coupling path</a:t>
            </a:r>
            <a:endParaRPr lang="es-ES" sz="3200" b="1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44616"/>
          </a:xfrm>
        </p:spPr>
        <p:txBody>
          <a:bodyPr/>
          <a:lstStyle/>
          <a:p>
            <a:r>
              <a:rPr lang="en-US" sz="2400" dirty="0" smtClean="0"/>
              <a:t>Any HEP experiment have a large amount of cables installed in a small volume. </a:t>
            </a:r>
          </a:p>
          <a:p>
            <a:r>
              <a:rPr lang="en-US" sz="2400" dirty="0" smtClean="0"/>
              <a:t>These cables are very different</a:t>
            </a:r>
          </a:p>
          <a:p>
            <a:pPr lvl="1"/>
            <a:r>
              <a:rPr lang="en-US" sz="2200" dirty="0" smtClean="0"/>
              <a:t>Voltages  -  LV (V ) to HV (kV)</a:t>
            </a:r>
          </a:p>
          <a:p>
            <a:pPr lvl="1"/>
            <a:r>
              <a:rPr lang="en-US" sz="2200" dirty="0" smtClean="0"/>
              <a:t>Currents -  Low currents (ma) to High Currents (several amps)</a:t>
            </a:r>
          </a:p>
          <a:p>
            <a:pPr lvl="1"/>
            <a:r>
              <a:rPr lang="en-US" sz="2200" dirty="0" smtClean="0"/>
              <a:t>Signal &amp; power </a:t>
            </a:r>
          </a:p>
          <a:p>
            <a:r>
              <a:rPr lang="en-US" sz="2400" dirty="0" smtClean="0"/>
              <a:t>Attention should be paid in the cabling coordination because it may lead to some integration problems .</a:t>
            </a:r>
          </a:p>
          <a:p>
            <a:pPr lvl="1"/>
            <a:r>
              <a:rPr lang="en-US" sz="2200" dirty="0" smtClean="0"/>
              <a:t>Interference phenomena </a:t>
            </a:r>
          </a:p>
          <a:p>
            <a:pPr lvl="2"/>
            <a:r>
              <a:rPr lang="en-US" sz="2000" dirty="0" smtClean="0"/>
              <a:t>High frequency </a:t>
            </a:r>
          </a:p>
          <a:p>
            <a:pPr lvl="1"/>
            <a:r>
              <a:rPr lang="en-US" sz="2200" dirty="0" smtClean="0"/>
              <a:t>Transient effect </a:t>
            </a:r>
          </a:p>
          <a:p>
            <a:pPr lvl="2"/>
            <a:r>
              <a:rPr lang="en-US" sz="2000" dirty="0" smtClean="0"/>
              <a:t>Low frequency phenomena – Destructive effects</a:t>
            </a:r>
          </a:p>
          <a:p>
            <a:r>
              <a:rPr lang="en-US" dirty="0" smtClean="0"/>
              <a:t>The coupling path analysis  can be carried out using:</a:t>
            </a:r>
          </a:p>
          <a:p>
            <a:pPr lvl="1"/>
            <a:r>
              <a:rPr lang="en-US" dirty="0" smtClean="0"/>
              <a:t>Numerical simulation programs</a:t>
            </a:r>
          </a:p>
          <a:p>
            <a:pPr lvl="1"/>
            <a:r>
              <a:rPr lang="en-US" dirty="0" smtClean="0"/>
              <a:t>Real measurements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38734" y="6461125"/>
            <a:ext cx="932865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20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23728" y="6324600"/>
            <a:ext cx="5267672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251520" y="4437112"/>
            <a:ext cx="853440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A transient phenomena in HV line may generate a transient in the LV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Short circuit in HV lines – High current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The HV capacitor is discharged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HV PS reacts fast </a:t>
            </a:r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609600"/>
          </a:xfrm>
          <a:noFill/>
          <a:ln/>
        </p:spPr>
        <p:txBody>
          <a:bodyPr/>
          <a:lstStyle/>
          <a:p>
            <a:r>
              <a:rPr lang="en-US" sz="3200" b="1" u="sng" dirty="0" smtClean="0"/>
              <a:t>4.3 EMC unit analysis: Coupling path</a:t>
            </a:r>
            <a:endParaRPr lang="es-ES" sz="3200" b="1" u="sng" dirty="0"/>
          </a:p>
        </p:txBody>
      </p:sp>
      <p:pic>
        <p:nvPicPr>
          <p:cNvPr id="6" name="5 Imagen" descr="TrackercableH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6804248" cy="3879850"/>
          </a:xfrm>
          <a:prstGeom prst="rect">
            <a:avLst/>
          </a:prstGeom>
        </p:spPr>
      </p:pic>
      <p:sp>
        <p:nvSpPr>
          <p:cNvPr id="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21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0" y="548680"/>
            <a:ext cx="8763000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1F1A60"/>
                </a:solidFill>
              </a:rPr>
              <a:t>A </a:t>
            </a:r>
            <a:r>
              <a:rPr lang="en-GB" sz="2400" dirty="0" err="1" smtClean="0">
                <a:solidFill>
                  <a:srgbClr val="1F1A60"/>
                </a:solidFill>
              </a:rPr>
              <a:t>Pspice</a:t>
            </a:r>
            <a:r>
              <a:rPr lang="en-GB" sz="2400" dirty="0" smtClean="0">
                <a:solidFill>
                  <a:srgbClr val="1F1A60"/>
                </a:solidFill>
              </a:rPr>
              <a:t> simulation shows an overvoltage in the LV line.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LV-PS cannot attenuates this transient  </a:t>
            </a:r>
            <a:endParaRPr lang="en-GB" sz="2000" dirty="0">
              <a:solidFill>
                <a:srgbClr val="1F1A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Transient energy depends on 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Design parameters – HV capacitor &amp; LV protection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Cabling integration – </a:t>
            </a:r>
            <a:r>
              <a:rPr lang="en-GB" sz="2000" b="1" u="sng" dirty="0" smtClean="0">
                <a:solidFill>
                  <a:srgbClr val="1F1A60"/>
                </a:solidFill>
              </a:rPr>
              <a:t>Cable layout and organization (power levels)</a:t>
            </a:r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476672"/>
          </a:xfrm>
          <a:noFill/>
          <a:ln/>
        </p:spPr>
        <p:txBody>
          <a:bodyPr/>
          <a:lstStyle/>
          <a:p>
            <a:r>
              <a:rPr lang="en-US" sz="3200" b="1" u="sng" dirty="0" smtClean="0"/>
              <a:t>4.3 EMC unit analysis: Coupling path</a:t>
            </a:r>
            <a:endParaRPr lang="es-ES" sz="3200" b="1" u="sng" dirty="0"/>
          </a:p>
        </p:txBody>
      </p:sp>
      <p:pic>
        <p:nvPicPr>
          <p:cNvPr id="6" name="5 Imagen" descr="HVnotbalancedVItime300n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48880"/>
            <a:ext cx="4032448" cy="3145025"/>
          </a:xfrm>
          <a:prstGeom prst="rect">
            <a:avLst/>
          </a:prstGeom>
        </p:spPr>
      </p:pic>
      <p:pic>
        <p:nvPicPr>
          <p:cNvPr id="9" name="8 Imagen" descr="HVnotbalancedVIIc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348880"/>
            <a:ext cx="4361627" cy="324036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512" y="5589240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1F1A60"/>
                </a:solidFill>
              </a:rPr>
              <a:t>This is a simulation but during a RAD test of power system we observed this effect.</a:t>
            </a: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3419872" y="2492896"/>
          <a:ext cx="487040" cy="438336"/>
        </p:xfrm>
        <a:graphic>
          <a:graphicData uri="http://schemas.openxmlformats.org/presentationml/2006/ole">
            <p:oleObj spid="_x0000_s82946" name="Equation" r:id="rId6" imgW="253800" imgH="22860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360738" y="3789363"/>
          <a:ext cx="461962" cy="438150"/>
        </p:xfrm>
        <a:graphic>
          <a:graphicData uri="http://schemas.openxmlformats.org/presentationml/2006/ole">
            <p:oleObj spid="_x0000_s82947" name="Equation" r:id="rId7" imgW="241200" imgH="2286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06925" y="4365625"/>
          <a:ext cx="681038" cy="438150"/>
        </p:xfrm>
        <a:graphic>
          <a:graphicData uri="http://schemas.openxmlformats.org/presentationml/2006/ole">
            <p:oleObj spid="_x0000_s82948" name="Equation" r:id="rId8" imgW="355320" imgH="2286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644008" y="2420888"/>
          <a:ext cx="487363" cy="438150"/>
        </p:xfrm>
        <a:graphic>
          <a:graphicData uri="http://schemas.openxmlformats.org/presentationml/2006/ole">
            <p:oleObj spid="_x0000_s82949" name="Equation" r:id="rId9" imgW="253800" imgH="22860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7236296" y="5229200"/>
          <a:ext cx="534988" cy="438150"/>
        </p:xfrm>
        <a:graphic>
          <a:graphicData uri="http://schemas.openxmlformats.org/presentationml/2006/ole">
            <p:oleObj spid="_x0000_s82950" name="Equation" r:id="rId10" imgW="279360" imgH="228600" progId="Equation.3">
              <p:embed/>
            </p:oleObj>
          </a:graphicData>
        </a:graphic>
      </p:graphicFrame>
      <p:sp>
        <p:nvSpPr>
          <p:cNvPr id="15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22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548680"/>
          </a:xfrm>
        </p:spPr>
        <p:txBody>
          <a:bodyPr/>
          <a:lstStyle/>
          <a:p>
            <a:pPr eaLnBrk="1" hangingPunct="1"/>
            <a:r>
              <a:rPr lang="es-ES" sz="3200" b="1" u="sng" dirty="0" smtClean="0"/>
              <a:t>5. CONCLUSIONS</a:t>
            </a:r>
            <a:endParaRPr lang="es-ES" sz="32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505475"/>
          </a:xfrm>
        </p:spPr>
        <p:txBody>
          <a:bodyPr/>
          <a:lstStyle/>
          <a:p>
            <a:r>
              <a:rPr lang="en-US" sz="2400" dirty="0" smtClean="0"/>
              <a:t>The electronics integration activities are important to ensure the correct performance of any HEP</a:t>
            </a:r>
          </a:p>
          <a:p>
            <a:r>
              <a:rPr lang="en-US" sz="2400" dirty="0" smtClean="0"/>
              <a:t>The electronics integration of HEP experiment is defined by grounding and shielding issues</a:t>
            </a:r>
          </a:p>
          <a:p>
            <a:pPr lvl="1"/>
            <a:r>
              <a:rPr lang="en-US" sz="2200" dirty="0" smtClean="0"/>
              <a:t>They will define the emission and susceptibility of any system to EM noise</a:t>
            </a:r>
          </a:p>
          <a:p>
            <a:pPr lvl="2"/>
            <a:r>
              <a:rPr lang="en-US" sz="2000" dirty="0" smtClean="0"/>
              <a:t>Front-end Electronics susceptibility</a:t>
            </a:r>
          </a:p>
          <a:p>
            <a:pPr lvl="2"/>
            <a:r>
              <a:rPr lang="en-US" sz="2000" dirty="0" smtClean="0"/>
              <a:t>Emission of electronic equipment</a:t>
            </a:r>
          </a:p>
          <a:p>
            <a:r>
              <a:rPr lang="en-US" sz="2400" dirty="0" smtClean="0"/>
              <a:t>The coordination of these items is very important to ensure the correct performance of the experiment</a:t>
            </a:r>
          </a:p>
          <a:p>
            <a:pPr lvl="1"/>
            <a:r>
              <a:rPr lang="en-US" sz="2200" dirty="0" smtClean="0"/>
              <a:t>An small and well coordinated team is the best option</a:t>
            </a:r>
          </a:p>
          <a:p>
            <a:pPr lvl="2"/>
            <a:r>
              <a:rPr lang="en-US" sz="2000" dirty="0" smtClean="0"/>
              <a:t>One experienced person per sub-detector</a:t>
            </a:r>
          </a:p>
          <a:p>
            <a:pPr lvl="2"/>
            <a:r>
              <a:rPr lang="en-US" sz="2000" dirty="0" smtClean="0"/>
              <a:t>They have to take decisions,  coordinate, fix noise level and responsibilities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23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427913" cy="519112"/>
          </a:xfrm>
        </p:spPr>
        <p:txBody>
          <a:bodyPr/>
          <a:lstStyle/>
          <a:p>
            <a:pPr eaLnBrk="1" hangingPunct="1"/>
            <a:r>
              <a:rPr lang="en-GB" sz="3200" b="1" u="sng" smtClean="0"/>
              <a:t>1. EMC integration strategy</a:t>
            </a:r>
            <a:endParaRPr lang="en-US" sz="3200" b="1" u="sng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386388"/>
          </a:xfrm>
        </p:spPr>
        <p:txBody>
          <a:bodyPr/>
          <a:lstStyle/>
          <a:p>
            <a:pPr eaLnBrk="1" hangingPunct="1"/>
            <a:r>
              <a:rPr lang="en-GB" sz="2600" dirty="0" smtClean="0"/>
              <a:t>The main goal is to ensure the correct performance of HEP detectors or experiments. </a:t>
            </a:r>
            <a:endParaRPr lang="en-GB" sz="3300" dirty="0" smtClean="0"/>
          </a:p>
          <a:p>
            <a:pPr lvl="1" eaLnBrk="1" hangingPunct="1"/>
            <a:r>
              <a:rPr lang="en-GB" sz="2400" dirty="0" smtClean="0"/>
              <a:t>Ensure the compatibility in each sub-system</a:t>
            </a:r>
          </a:p>
          <a:p>
            <a:pPr lvl="1" eaLnBrk="1" hangingPunct="1"/>
            <a:r>
              <a:rPr lang="en-GB" sz="2400" dirty="0" smtClean="0"/>
              <a:t>Ensure the compatibility among units – sub-systems</a:t>
            </a:r>
          </a:p>
          <a:p>
            <a:pPr lvl="2" eaLnBrk="1" hangingPunct="1"/>
            <a:r>
              <a:rPr lang="en-GB" sz="2200" dirty="0" smtClean="0"/>
              <a:t>It establishes a safety margin</a:t>
            </a:r>
          </a:p>
          <a:p>
            <a:pPr eaLnBrk="1" hangingPunct="1"/>
            <a:r>
              <a:rPr lang="en-GB" sz="2600" dirty="0" smtClean="0"/>
              <a:t>EMC integration strategy is carried out in three stages:</a:t>
            </a:r>
          </a:p>
          <a:p>
            <a:pPr lvl="1" eaLnBrk="1" hangingPunct="1"/>
            <a:r>
              <a:rPr lang="en-GB" sz="2400" dirty="0" smtClean="0"/>
              <a:t>Grounding issues (strategy)</a:t>
            </a:r>
          </a:p>
          <a:p>
            <a:pPr lvl="1" eaLnBrk="1" hangingPunct="1"/>
            <a:r>
              <a:rPr lang="en-GB" sz="2400" dirty="0" smtClean="0"/>
              <a:t>Block diagram (EMC map)</a:t>
            </a:r>
          </a:p>
          <a:p>
            <a:pPr lvl="1" eaLnBrk="1" hangingPunct="1"/>
            <a:r>
              <a:rPr lang="en-GB" sz="2400" dirty="0" smtClean="0"/>
              <a:t>EMC unit analysis</a:t>
            </a:r>
          </a:p>
          <a:p>
            <a:pPr eaLnBrk="1" hangingPunct="1"/>
            <a:endParaRPr lang="en-GB" sz="2400" dirty="0" smtClean="0"/>
          </a:p>
        </p:txBody>
      </p: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0" y="4953000"/>
            <a:ext cx="9144000" cy="1219200"/>
            <a:chOff x="0" y="3120"/>
            <a:chExt cx="5760" cy="768"/>
          </a:xfrm>
        </p:grpSpPr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0" y="3120"/>
              <a:ext cx="1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2000" b="1">
                  <a:solidFill>
                    <a:srgbClr val="000099"/>
                  </a:solidFill>
                  <a:latin typeface="Verdana" pitchFamily="34" charset="0"/>
                </a:rPr>
                <a:t>Compatibility</a:t>
              </a: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80" y="3504"/>
              <a:ext cx="720" cy="38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3200" b="1">
                  <a:solidFill>
                    <a:srgbClr val="FFFF00"/>
                  </a:solidFill>
                  <a:latin typeface="Verdana" pitchFamily="34" charset="0"/>
                </a:rPr>
                <a:t>SUB1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3504" y="3504"/>
              <a:ext cx="720" cy="38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3200" b="1">
                  <a:solidFill>
                    <a:srgbClr val="FFFF00"/>
                  </a:solidFill>
                  <a:latin typeface="Verdana" pitchFamily="34" charset="0"/>
                </a:rPr>
                <a:t>SUB2</a:t>
              </a:r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>
              <a:off x="2400" y="3696"/>
              <a:ext cx="11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s-ES"/>
            </a:p>
          </p:txBody>
        </p:sp>
        <p:sp>
          <p:nvSpPr>
            <p:cNvPr id="13323" name="Freeform 10"/>
            <p:cNvSpPr>
              <a:spLocks/>
            </p:cNvSpPr>
            <p:nvPr/>
          </p:nvSpPr>
          <p:spPr bwMode="auto">
            <a:xfrm>
              <a:off x="1272" y="3208"/>
              <a:ext cx="648" cy="648"/>
            </a:xfrm>
            <a:custGeom>
              <a:avLst/>
              <a:gdLst>
                <a:gd name="T0" fmla="*/ 408 w 648"/>
                <a:gd name="T1" fmla="*/ 536 h 648"/>
                <a:gd name="T2" fmla="*/ 216 w 648"/>
                <a:gd name="T3" fmla="*/ 632 h 648"/>
                <a:gd name="T4" fmla="*/ 24 w 648"/>
                <a:gd name="T5" fmla="*/ 440 h 648"/>
                <a:gd name="T6" fmla="*/ 72 w 648"/>
                <a:gd name="T7" fmla="*/ 152 h 648"/>
                <a:gd name="T8" fmla="*/ 312 w 648"/>
                <a:gd name="T9" fmla="*/ 8 h 648"/>
                <a:gd name="T10" fmla="*/ 552 w 648"/>
                <a:gd name="T11" fmla="*/ 104 h 648"/>
                <a:gd name="T12" fmla="*/ 648 w 648"/>
                <a:gd name="T13" fmla="*/ 296 h 6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648"/>
                <a:gd name="T23" fmla="*/ 648 w 648"/>
                <a:gd name="T24" fmla="*/ 648 h 6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648">
                  <a:moveTo>
                    <a:pt x="408" y="536"/>
                  </a:moveTo>
                  <a:cubicBezTo>
                    <a:pt x="344" y="592"/>
                    <a:pt x="280" y="648"/>
                    <a:pt x="216" y="632"/>
                  </a:cubicBezTo>
                  <a:cubicBezTo>
                    <a:pt x="152" y="616"/>
                    <a:pt x="48" y="520"/>
                    <a:pt x="24" y="440"/>
                  </a:cubicBezTo>
                  <a:cubicBezTo>
                    <a:pt x="0" y="360"/>
                    <a:pt x="24" y="224"/>
                    <a:pt x="72" y="152"/>
                  </a:cubicBezTo>
                  <a:cubicBezTo>
                    <a:pt x="120" y="80"/>
                    <a:pt x="232" y="16"/>
                    <a:pt x="312" y="8"/>
                  </a:cubicBezTo>
                  <a:cubicBezTo>
                    <a:pt x="392" y="0"/>
                    <a:pt x="496" y="56"/>
                    <a:pt x="552" y="104"/>
                  </a:cubicBezTo>
                  <a:cubicBezTo>
                    <a:pt x="608" y="152"/>
                    <a:pt x="628" y="224"/>
                    <a:pt x="648" y="29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s-ES"/>
            </a:p>
          </p:txBody>
        </p:sp>
        <p:sp>
          <p:nvSpPr>
            <p:cNvPr id="13324" name="Freeform 11"/>
            <p:cNvSpPr>
              <a:spLocks/>
            </p:cNvSpPr>
            <p:nvPr/>
          </p:nvSpPr>
          <p:spPr bwMode="auto">
            <a:xfrm flipH="1">
              <a:off x="4032" y="3216"/>
              <a:ext cx="528" cy="528"/>
            </a:xfrm>
            <a:custGeom>
              <a:avLst/>
              <a:gdLst>
                <a:gd name="T0" fmla="*/ 271 w 648"/>
                <a:gd name="T1" fmla="*/ 356 h 648"/>
                <a:gd name="T2" fmla="*/ 143 w 648"/>
                <a:gd name="T3" fmla="*/ 420 h 648"/>
                <a:gd name="T4" fmla="*/ 16 w 648"/>
                <a:gd name="T5" fmla="*/ 293 h 648"/>
                <a:gd name="T6" fmla="*/ 48 w 648"/>
                <a:gd name="T7" fmla="*/ 101 h 648"/>
                <a:gd name="T8" fmla="*/ 207 w 648"/>
                <a:gd name="T9" fmla="*/ 6 h 648"/>
                <a:gd name="T10" fmla="*/ 367 w 648"/>
                <a:gd name="T11" fmla="*/ 69 h 648"/>
                <a:gd name="T12" fmla="*/ 430 w 648"/>
                <a:gd name="T13" fmla="*/ 196 h 6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8"/>
                <a:gd name="T22" fmla="*/ 0 h 648"/>
                <a:gd name="T23" fmla="*/ 648 w 648"/>
                <a:gd name="T24" fmla="*/ 648 h 6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8" h="648">
                  <a:moveTo>
                    <a:pt x="408" y="536"/>
                  </a:moveTo>
                  <a:cubicBezTo>
                    <a:pt x="344" y="592"/>
                    <a:pt x="280" y="648"/>
                    <a:pt x="216" y="632"/>
                  </a:cubicBezTo>
                  <a:cubicBezTo>
                    <a:pt x="152" y="616"/>
                    <a:pt x="48" y="520"/>
                    <a:pt x="24" y="440"/>
                  </a:cubicBezTo>
                  <a:cubicBezTo>
                    <a:pt x="0" y="360"/>
                    <a:pt x="24" y="224"/>
                    <a:pt x="72" y="152"/>
                  </a:cubicBezTo>
                  <a:cubicBezTo>
                    <a:pt x="120" y="80"/>
                    <a:pt x="232" y="16"/>
                    <a:pt x="312" y="8"/>
                  </a:cubicBezTo>
                  <a:cubicBezTo>
                    <a:pt x="392" y="0"/>
                    <a:pt x="496" y="56"/>
                    <a:pt x="552" y="104"/>
                  </a:cubicBezTo>
                  <a:cubicBezTo>
                    <a:pt x="608" y="152"/>
                    <a:pt x="628" y="224"/>
                    <a:pt x="648" y="29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s-ES"/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2304" y="3216"/>
              <a:ext cx="1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2000" b="1">
                  <a:solidFill>
                    <a:srgbClr val="000099"/>
                  </a:solidFill>
                  <a:latin typeface="Verdana" pitchFamily="34" charset="0"/>
                </a:rPr>
                <a:t>Compatibility</a:t>
              </a:r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4448" y="3168"/>
              <a:ext cx="1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339999"/>
                </a:buClr>
                <a:buSzPct val="80000"/>
                <a:buFont typeface="Symbol" pitchFamily="18" charset="2"/>
                <a:buNone/>
              </a:pPr>
              <a:r>
                <a:rPr lang="es-ES" sz="2000" b="1">
                  <a:solidFill>
                    <a:srgbClr val="000099"/>
                  </a:solidFill>
                  <a:latin typeface="Verdana" pitchFamily="34" charset="0"/>
                </a:rPr>
                <a:t>Compatibility</a:t>
              </a:r>
            </a:p>
          </p:txBody>
        </p:sp>
      </p:grpSp>
      <p:sp>
        <p:nvSpPr>
          <p:cNvPr id="15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427913" cy="573087"/>
          </a:xfrm>
        </p:spPr>
        <p:txBody>
          <a:bodyPr/>
          <a:lstStyle/>
          <a:p>
            <a:pPr eaLnBrk="1" hangingPunct="1"/>
            <a:r>
              <a:rPr lang="en-GB" sz="3200" b="1" u="sng" smtClean="0"/>
              <a:t>1. EMC integration strategy</a:t>
            </a:r>
            <a:endParaRPr lang="es-ES" sz="3200" b="1" u="sng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638800"/>
          </a:xfrm>
        </p:spPr>
        <p:txBody>
          <a:bodyPr/>
          <a:lstStyle/>
          <a:p>
            <a:pPr marL="419100" indent="-419100" eaLnBrk="1" hangingPunct="1"/>
            <a:r>
              <a:rPr lang="en-GB" sz="2600" dirty="0" smtClean="0"/>
              <a:t>It applies TOP-BOTTON-BOTTON-TOP approach</a:t>
            </a:r>
          </a:p>
          <a:p>
            <a:pPr marL="838200" lvl="1" indent="-381000" eaLnBrk="1" hangingPunct="1"/>
            <a:r>
              <a:rPr lang="en-GB" sz="2400" dirty="0" smtClean="0"/>
              <a:t>Detector-Sub-system-EMC unit</a:t>
            </a:r>
          </a:p>
          <a:p>
            <a:pPr marL="838200" lvl="1" indent="-381000" eaLnBrk="1" hangingPunct="1"/>
            <a:r>
              <a:rPr lang="en-GB" sz="2400" dirty="0" smtClean="0"/>
              <a:t>EMC unit identification</a:t>
            </a:r>
          </a:p>
          <a:p>
            <a:pPr marL="1257300" lvl="2" indent="-342900" eaLnBrk="1" hangingPunct="1">
              <a:buFontTx/>
              <a:buChar char="–"/>
            </a:pPr>
            <a:r>
              <a:rPr lang="en-GB" sz="2400" dirty="0" smtClean="0"/>
              <a:t>Minimum unit that represents each sub- system</a:t>
            </a:r>
            <a:endParaRPr lang="en-US" dirty="0" smtClean="0"/>
          </a:p>
          <a:p>
            <a:pPr marL="419100" indent="-419100" eaLnBrk="1" hangingPunct="1"/>
            <a:r>
              <a:rPr lang="en-US" sz="2600" dirty="0" smtClean="0"/>
              <a:t>EMC unit analysis</a:t>
            </a:r>
            <a:r>
              <a:rPr lang="en-GB" sz="2600" dirty="0" smtClean="0"/>
              <a:t>  is carried out by</a:t>
            </a:r>
            <a:r>
              <a:rPr lang="en-GB" sz="2400" dirty="0" smtClean="0"/>
              <a:t> </a:t>
            </a:r>
          </a:p>
          <a:p>
            <a:pPr marL="838200" lvl="1" indent="-381000" eaLnBrk="1" hangingPunct="1"/>
            <a:r>
              <a:rPr lang="en-GB" sz="2400" dirty="0" smtClean="0"/>
              <a:t>Identification &amp; evaluation of noise sources</a:t>
            </a:r>
          </a:p>
          <a:p>
            <a:pPr marL="838200" lvl="1" indent="-381000" eaLnBrk="1" hangingPunct="1"/>
            <a:r>
              <a:rPr lang="en-GB" sz="2400" dirty="0" smtClean="0"/>
              <a:t>Identification &amp; evaluation of noise immunity at FEE level</a:t>
            </a:r>
          </a:p>
          <a:p>
            <a:pPr marL="838200" lvl="1" indent="-381000" eaLnBrk="1" hangingPunct="1"/>
            <a:r>
              <a:rPr lang="en-GB" sz="2400" dirty="0" smtClean="0"/>
              <a:t>Identification &amp; evaluation of coupling paths</a:t>
            </a:r>
          </a:p>
          <a:p>
            <a:pPr marL="419100" indent="-419100" eaLnBrk="1" hangingPunct="1"/>
            <a:r>
              <a:rPr lang="en-GB" sz="2600" dirty="0" smtClean="0"/>
              <a:t>The identification &amp; evaluation  are based on :</a:t>
            </a:r>
          </a:p>
          <a:p>
            <a:pPr marL="838200" lvl="1" indent="-381000" eaLnBrk="1" hangingPunct="1"/>
            <a:r>
              <a:rPr lang="en-GB" sz="2400" dirty="0" smtClean="0"/>
              <a:t>Standardized measurements</a:t>
            </a:r>
          </a:p>
          <a:p>
            <a:pPr marL="838200" lvl="1" indent="-381000" eaLnBrk="1" hangingPunct="1"/>
            <a:r>
              <a:rPr lang="en-GB" sz="2400" dirty="0" smtClean="0"/>
              <a:t>Non- standardized measurements</a:t>
            </a:r>
          </a:p>
          <a:p>
            <a:pPr marL="838200" lvl="1" indent="-381000" eaLnBrk="1" hangingPunct="1"/>
            <a:r>
              <a:rPr lang="en-GB" sz="2400" dirty="0" smtClean="0"/>
              <a:t>Electromagnetic models (simulation)</a:t>
            </a:r>
          </a:p>
          <a:p>
            <a:pPr marL="419100" indent="-419100" eaLnBrk="1" hangingPunct="1"/>
            <a:endParaRPr lang="en-GB" sz="2300" dirty="0" smtClean="0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3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077200" cy="457200"/>
          </a:xfrm>
        </p:spPr>
        <p:txBody>
          <a:bodyPr/>
          <a:lstStyle/>
          <a:p>
            <a:pPr eaLnBrk="1" hangingPunct="1"/>
            <a:r>
              <a:rPr lang="en-GB" sz="3200" b="1" u="sng" smtClean="0"/>
              <a:t>2. Grounding</a:t>
            </a:r>
            <a:endParaRPr lang="en-US" sz="3200" b="1" u="sng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642938"/>
            <a:ext cx="8358188" cy="5572125"/>
          </a:xfrm>
        </p:spPr>
        <p:txBody>
          <a:bodyPr/>
          <a:lstStyle/>
          <a:p>
            <a:pPr eaLnBrk="1" hangingPunct="1"/>
            <a:r>
              <a:rPr lang="en-US" sz="2600" smtClean="0"/>
              <a:t>What is a ground ?</a:t>
            </a:r>
          </a:p>
          <a:p>
            <a:pPr lvl="1" eaLnBrk="1" hangingPunct="1"/>
            <a:r>
              <a:rPr lang="en-US" sz="2400" smtClean="0"/>
              <a:t>It is a reference</a:t>
            </a:r>
          </a:p>
          <a:p>
            <a:pPr lvl="2" eaLnBrk="1" hangingPunct="1"/>
            <a:r>
              <a:rPr lang="en-US" sz="2200" smtClean="0"/>
              <a:t>Uniform reference voltage at any frequency</a:t>
            </a:r>
          </a:p>
          <a:p>
            <a:pPr lvl="1" eaLnBrk="1" hangingPunct="1"/>
            <a:r>
              <a:rPr lang="en-US" sz="2400" smtClean="0"/>
              <a:t>It is a structure to bypass currents</a:t>
            </a:r>
          </a:p>
          <a:p>
            <a:pPr lvl="2" eaLnBrk="1" hangingPunct="1"/>
            <a:r>
              <a:rPr lang="en-US" sz="2400" smtClean="0"/>
              <a:t>Fault (short circuits ..)</a:t>
            </a:r>
          </a:p>
          <a:p>
            <a:pPr lvl="2" eaLnBrk="1" hangingPunct="1"/>
            <a:r>
              <a:rPr lang="en-US" sz="2400" smtClean="0"/>
              <a:t>Noise</a:t>
            </a:r>
          </a:p>
          <a:p>
            <a:pPr eaLnBrk="1" hangingPunct="1"/>
            <a:r>
              <a:rPr lang="en-US" sz="2600" smtClean="0"/>
              <a:t>Reasons for Grounding  </a:t>
            </a:r>
          </a:p>
          <a:p>
            <a:pPr lvl="1" eaLnBrk="1" hangingPunct="1"/>
            <a:r>
              <a:rPr lang="en-US" sz="2400" smtClean="0"/>
              <a:t>Safety</a:t>
            </a:r>
          </a:p>
          <a:p>
            <a:pPr lvl="1" eaLnBrk="1" hangingPunct="1"/>
            <a:r>
              <a:rPr lang="en-US" sz="2400" smtClean="0"/>
              <a:t>Equipment protection</a:t>
            </a:r>
          </a:p>
          <a:p>
            <a:pPr lvl="1" eaLnBrk="1" hangingPunct="1"/>
            <a:r>
              <a:rPr lang="en-US" sz="2400" smtClean="0"/>
              <a:t>Equipment performance </a:t>
            </a:r>
          </a:p>
          <a:p>
            <a:pPr eaLnBrk="1" hangingPunct="1"/>
            <a:r>
              <a:rPr lang="en-US" sz="2600" u="sng" smtClean="0"/>
              <a:t>Golden rule:</a:t>
            </a:r>
            <a:r>
              <a:rPr lang="en-US" sz="2400" u="sng" smtClean="0"/>
              <a:t> </a:t>
            </a:r>
          </a:p>
          <a:p>
            <a:pPr lvl="1" eaLnBrk="1" hangingPunct="1"/>
            <a:r>
              <a:rPr lang="en-US" sz="2600" u="sng" smtClean="0">
                <a:solidFill>
                  <a:srgbClr val="FF0000"/>
                </a:solidFill>
              </a:rPr>
              <a:t>“</a:t>
            </a:r>
            <a:r>
              <a:rPr lang="en-US" sz="2600" b="1" i="1" u="sng" smtClean="0">
                <a:solidFill>
                  <a:srgbClr val="FF0000"/>
                </a:solidFill>
              </a:rPr>
              <a:t>Make the system safe and then make it work </a:t>
            </a:r>
            <a:r>
              <a:rPr lang="en-US" sz="2600" b="1" u="sng" smtClean="0">
                <a:solidFill>
                  <a:srgbClr val="FF0000"/>
                </a:solidFill>
              </a:rPr>
              <a:t>”</a:t>
            </a:r>
          </a:p>
          <a:p>
            <a:pPr lvl="2" eaLnBrk="1" hangingPunct="1"/>
            <a:endParaRPr lang="en-US" sz="2200" smtClean="0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4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620688"/>
          </a:xfrm>
        </p:spPr>
        <p:txBody>
          <a:bodyPr/>
          <a:lstStyle/>
          <a:p>
            <a:r>
              <a:rPr lang="en-GB" sz="3000" b="1" u="sng" dirty="0" smtClean="0"/>
              <a:t>2. Grounding</a:t>
            </a:r>
            <a:endParaRPr lang="es-ES" sz="3000" dirty="0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29059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Recommendation for good grounding designs:</a:t>
            </a:r>
          </a:p>
          <a:p>
            <a:pPr lvl="1" eaLnBrk="1" hangingPunct="1"/>
            <a:r>
              <a:rPr lang="en-US" sz="2600" b="1" u="sng" dirty="0" smtClean="0"/>
              <a:t>Selection of reference structure</a:t>
            </a:r>
            <a:r>
              <a:rPr lang="en-US" sz="2600" dirty="0" smtClean="0"/>
              <a:t> ( grid 3D or plane)</a:t>
            </a:r>
          </a:p>
          <a:p>
            <a:pPr lvl="2" eaLnBrk="1" hangingPunct="1"/>
            <a:r>
              <a:rPr lang="en-US" sz="2400" dirty="0" smtClean="0"/>
              <a:t>Detector &amp; Experiment  level</a:t>
            </a:r>
          </a:p>
          <a:p>
            <a:pPr lvl="1" eaLnBrk="1" hangingPunct="1"/>
            <a:r>
              <a:rPr lang="en-US" sz="2600" b="1" u="sng" dirty="0" smtClean="0"/>
              <a:t>Safety ground &amp; equipment protection</a:t>
            </a:r>
          </a:p>
          <a:p>
            <a:pPr lvl="2" eaLnBrk="1" hangingPunct="1"/>
            <a:r>
              <a:rPr lang="en-US" sz="2400" dirty="0" smtClean="0"/>
              <a:t>Laboratory codes and standards.</a:t>
            </a:r>
          </a:p>
          <a:p>
            <a:pPr lvl="1" eaLnBrk="1" hangingPunct="1"/>
            <a:r>
              <a:rPr lang="en-US" sz="2600" b="1" u="sng" dirty="0" smtClean="0"/>
              <a:t>Ground designs to improve the equipment performance</a:t>
            </a:r>
          </a:p>
          <a:p>
            <a:pPr lvl="2" eaLnBrk="1" hangingPunct="1"/>
            <a:r>
              <a:rPr lang="en-US" sz="2400" dirty="0" smtClean="0"/>
              <a:t>At LF – Avoid ground loops </a:t>
            </a:r>
          </a:p>
          <a:p>
            <a:pPr lvl="2" eaLnBrk="1" hangingPunct="1"/>
            <a:r>
              <a:rPr lang="en-US" sz="2400" dirty="0" smtClean="0"/>
              <a:t>At HF – Avoid noise currents pass through sensitive parts</a:t>
            </a:r>
          </a:p>
          <a:p>
            <a:pPr lvl="1" eaLnBrk="1" hangingPunct="1"/>
            <a:r>
              <a:rPr lang="en-US" sz="2600" b="1" u="sng" dirty="0" smtClean="0"/>
              <a:t>All experiment subsystems have to present the same ground topology</a:t>
            </a:r>
            <a:r>
              <a:rPr lang="en-US" sz="2800" b="1" u="sng" dirty="0" smtClean="0"/>
              <a:t>.</a:t>
            </a:r>
          </a:p>
          <a:p>
            <a:pPr lvl="2" eaLnBrk="1" hangingPunct="1"/>
            <a:r>
              <a:rPr lang="en-US" sz="2400" dirty="0" smtClean="0"/>
              <a:t>They have to be coordinated</a:t>
            </a:r>
            <a:endParaRPr lang="es-ES" dirty="0" smtClean="0"/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5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smtClean="0"/>
              <a:t>2. Grounding</a:t>
            </a:r>
            <a:endParaRPr lang="en-US" sz="3200" b="1" u="sng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181600" y="304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/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3500438" y="304800"/>
            <a:ext cx="4881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Experiment  level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6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429250" y="0"/>
            <a:ext cx="30908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u="sng"/>
              <a:t>System level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833938" cy="642938"/>
          </a:xfrm>
        </p:spPr>
        <p:txBody>
          <a:bodyPr/>
          <a:lstStyle/>
          <a:p>
            <a:pPr eaLnBrk="1" hangingPunct="1"/>
            <a:r>
              <a:rPr lang="en-GB" sz="3200" b="1" u="sng" smtClean="0"/>
              <a:t>2. Grounding</a:t>
            </a:r>
            <a:endParaRPr lang="en-US" sz="3200" b="1" u="sng" smtClean="0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28600" y="5410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solidFill>
                  <a:srgbClr val="FF0000"/>
                </a:solidFill>
              </a:rPr>
              <a:t>Global &amp; System grounding policy have to be coordinated</a:t>
            </a: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714375" y="571500"/>
          <a:ext cx="8143875" cy="4857750"/>
        </p:xfrm>
        <a:graphic>
          <a:graphicData uri="http://schemas.openxmlformats.org/presentationml/2006/ole">
            <p:oleObj spid="_x0000_s2050" name="Picture" r:id="rId4" imgW="11796120" imgH="7992000" progId="">
              <p:embed/>
            </p:oleObj>
          </a:graphicData>
        </a:graphic>
      </p:graphicFrame>
      <p:sp>
        <p:nvSpPr>
          <p:cNvPr id="2056" name="8 CuadroTexto"/>
          <p:cNvSpPr txBox="1">
            <a:spLocks noChangeArrowheads="1"/>
          </p:cNvSpPr>
          <p:nvPr/>
        </p:nvSpPr>
        <p:spPr bwMode="auto">
          <a:xfrm>
            <a:off x="0" y="785813"/>
            <a:ext cx="2143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700" b="1" u="sng">
                <a:solidFill>
                  <a:srgbClr val="FF0000"/>
                </a:solidFill>
              </a:rPr>
              <a:t>Courtesy : </a:t>
            </a:r>
          </a:p>
          <a:p>
            <a:pPr algn="ctr"/>
            <a:r>
              <a:rPr lang="es-ES" sz="1700" b="1" u="sng">
                <a:solidFill>
                  <a:srgbClr val="FF0000"/>
                </a:solidFill>
              </a:rPr>
              <a:t>Dr. Rivetta (SLAC)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7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7427913" cy="733425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 </a:t>
            </a:r>
            <a:r>
              <a:rPr lang="en-US" sz="3200" b="1" u="sng" dirty="0" smtClean="0"/>
              <a:t>Block diagram (EMC map)</a:t>
            </a:r>
          </a:p>
        </p:txBody>
      </p:sp>
      <p:sp>
        <p:nvSpPr>
          <p:cNvPr id="20485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763000" cy="4804569"/>
          </a:xfrm>
        </p:spPr>
        <p:txBody>
          <a:bodyPr/>
          <a:lstStyle/>
          <a:p>
            <a:r>
              <a:rPr lang="en-GB" sz="3000" dirty="0" smtClean="0"/>
              <a:t>The block diagram is used to :</a:t>
            </a:r>
          </a:p>
          <a:p>
            <a:pPr marL="742950" lvl="2" indent="-342900"/>
            <a:r>
              <a:rPr lang="en-GB" sz="2800" dirty="0" smtClean="0">
                <a:ea typeface="+mn-ea"/>
                <a:cs typeface="+mn-cs"/>
              </a:rPr>
              <a:t>Identify sub-systems</a:t>
            </a:r>
          </a:p>
          <a:p>
            <a:pPr marL="742950" lvl="2" indent="-342900"/>
            <a:r>
              <a:rPr lang="en-GB" sz="2800" dirty="0" smtClean="0">
                <a:ea typeface="+mn-ea"/>
                <a:cs typeface="+mn-cs"/>
              </a:rPr>
              <a:t>Power levels </a:t>
            </a:r>
          </a:p>
          <a:p>
            <a:pPr marL="742950" lvl="2" indent="-342900"/>
            <a:r>
              <a:rPr lang="en-GB" sz="2800" dirty="0" smtClean="0">
                <a:ea typeface="+mn-ea"/>
                <a:cs typeface="+mn-cs"/>
              </a:rPr>
              <a:t>Noise sources and victims</a:t>
            </a:r>
          </a:p>
          <a:p>
            <a:pPr marL="742950" lvl="2" indent="-342900"/>
            <a:r>
              <a:rPr lang="en-GB" sz="2800" dirty="0" smtClean="0">
                <a:ea typeface="+mn-ea"/>
                <a:cs typeface="+mn-cs"/>
              </a:rPr>
              <a:t>Coupling phenomena</a:t>
            </a:r>
          </a:p>
          <a:p>
            <a:r>
              <a:rPr lang="en-GB" sz="3000" dirty="0" smtClean="0"/>
              <a:t>It helps to define the EMC unit</a:t>
            </a:r>
          </a:p>
          <a:p>
            <a:pPr marL="742950" lvl="2" indent="-342900"/>
            <a:r>
              <a:rPr lang="en-GB" sz="2800" dirty="0" smtClean="0">
                <a:ea typeface="+mn-ea"/>
                <a:cs typeface="+mn-cs"/>
              </a:rPr>
              <a:t>All studies and analysis will be focused on this unit to ensure the correct electronics integration 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8</a:t>
            </a:fld>
            <a:r>
              <a:rPr lang="es-ES" dirty="0" smtClean="0">
                <a:latin typeface="Arial" pitchFamily="34" charset="0"/>
              </a:rPr>
              <a:t> de 23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10th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November 15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-20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, 2011, KEK, Japan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9970</TotalTime>
  <Words>1911</Words>
  <Application>Microsoft Office PowerPoint</Application>
  <PresentationFormat>Presentación en pantalla (4:3)</PresentationFormat>
  <Paragraphs>358</Paragraphs>
  <Slides>24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Diseño predeterminado</vt:lpstr>
      <vt:lpstr>Picture</vt:lpstr>
      <vt:lpstr>Microsoft Equation 3.0</vt:lpstr>
      <vt:lpstr>Equation</vt:lpstr>
      <vt:lpstr>F. Arteche</vt:lpstr>
      <vt:lpstr>OUTLINE</vt:lpstr>
      <vt:lpstr>1. EMC integration strategy</vt:lpstr>
      <vt:lpstr>1. EMC integration strategy</vt:lpstr>
      <vt:lpstr>2. Grounding</vt:lpstr>
      <vt:lpstr>2. Grounding</vt:lpstr>
      <vt:lpstr>2. Grounding</vt:lpstr>
      <vt:lpstr>2. Grounding</vt:lpstr>
      <vt:lpstr>3. Block diagram (EMC map)</vt:lpstr>
      <vt:lpstr>3. Block diagram (EMC map)</vt:lpstr>
      <vt:lpstr>4. EMC unit analysis</vt:lpstr>
      <vt:lpstr>4. EMC unit analysis</vt:lpstr>
      <vt:lpstr>4.1 EMC unit analysis: Noise emissions</vt:lpstr>
      <vt:lpstr>4.1 EMC unit analysis: Noise emissions</vt:lpstr>
      <vt:lpstr>4.1 EMC unit analysis: Noise emissions</vt:lpstr>
      <vt:lpstr>4.2 EMC unit analysis: Noise immunity</vt:lpstr>
      <vt:lpstr>4.2 EMC unit analysis: Immunity- Test</vt:lpstr>
      <vt:lpstr>4.2 EMC unit analysis: Immunity- Test</vt:lpstr>
      <vt:lpstr>4.2 EMC unit analysis: Immunity- Test</vt:lpstr>
      <vt:lpstr>4.2 EMC unit analysis: Immunity- Test</vt:lpstr>
      <vt:lpstr>4.3 EMC unit analysis: Coupling path</vt:lpstr>
      <vt:lpstr>4.3 EMC unit analysis: Coupling path</vt:lpstr>
      <vt:lpstr>4.3 EMC unit analysis: Coupling path</vt:lpstr>
      <vt:lpstr>5. CONCLUSIONS</vt:lpstr>
    </vt:vector>
  </TitlesOfParts>
  <Company>FM9FY TMF7Q KCKCT V9T29 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farteche</cp:lastModifiedBy>
  <cp:revision>387</cp:revision>
  <dcterms:created xsi:type="dcterms:W3CDTF">2008-01-09T09:57:40Z</dcterms:created>
  <dcterms:modified xsi:type="dcterms:W3CDTF">2011-11-17T02:17:15Z</dcterms:modified>
</cp:coreProperties>
</file>