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1" r:id="rId3"/>
    <p:sldId id="304" r:id="rId4"/>
    <p:sldId id="322" r:id="rId5"/>
    <p:sldId id="305" r:id="rId6"/>
    <p:sldId id="321" r:id="rId7"/>
    <p:sldId id="306" r:id="rId8"/>
    <p:sldId id="315" r:id="rId9"/>
    <p:sldId id="307" r:id="rId10"/>
    <p:sldId id="308" r:id="rId11"/>
    <p:sldId id="311" r:id="rId12"/>
    <p:sldId id="317" r:id="rId13"/>
    <p:sldId id="310" r:id="rId14"/>
    <p:sldId id="309" r:id="rId15"/>
    <p:sldId id="314" r:id="rId16"/>
    <p:sldId id="312" r:id="rId17"/>
    <p:sldId id="320" r:id="rId18"/>
    <p:sldId id="299" r:id="rId19"/>
  </p:sldIdLst>
  <p:sldSz cx="9144000" cy="6858000" type="screen4x3"/>
  <p:notesSz cx="666273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60"/>
    <a:srgbClr val="008000"/>
    <a:srgbClr val="CC0000"/>
    <a:srgbClr val="FF9900"/>
    <a:srgbClr val="FFFF00"/>
    <a:srgbClr val="B3C6EB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86379" autoAdjust="0"/>
  </p:normalViewPr>
  <p:slideViewPr>
    <p:cSldViewPr>
      <p:cViewPr varScale="1">
        <p:scale>
          <a:sx n="64" d="100"/>
          <a:sy n="64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792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5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751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5" y="9429751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E654D92-2012-44F9-813E-313B614D2BE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6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292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6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2F82E1E-0619-4B35-AE59-3B26DCA79C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BBE3D-E6D9-491B-91D8-650C70AC88A0}" type="slidenum">
              <a:rPr lang="es-ES" smtClean="0">
                <a:latin typeface="Arial" pitchFamily="34" charset="0"/>
              </a:rPr>
              <a:pPr/>
              <a:t>0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15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16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17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0C7D1-A9C1-42E5-BD59-E04F63CF12F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Palatino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icio ita gen 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7750" y="1814513"/>
            <a:ext cx="7772400" cy="1470025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s-ES"/>
              <a:t>Haga clic para cambiar el estilo de título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9350" y="3716338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92EB-FA5F-40FB-AFC9-AD43A51928AF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A9EC-69D6-4E61-B6BE-7498DDF9033D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7826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8153-398B-440F-8DE9-CB20330CC0D2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br>
              <a:rPr lang="es-ES" dirty="0"/>
            </a:b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DD97-8F67-46B9-BCDD-97AEA35DA6F0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3369-B69A-435E-BD3C-273CC2639C4B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61D6-BFB8-49BB-AA9B-D0123FB08A75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35A0-A0FE-4A33-9534-031B47670DFC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EMC: Electronics system  integration for HEP experiments</a:t>
            </a:r>
          </a:p>
          <a:p>
            <a:pPr>
              <a:defRPr/>
            </a:pPr>
            <a:r>
              <a:rPr lang="en-GB" dirty="0"/>
              <a:t>Santiago de Compostela,  4 Noviemebre 2009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F1385-5A16-4ECE-84F3-6754DCDC5767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1DBA-987B-4B98-8F11-86D11C04E334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E911-440C-45EF-8C66-9A4A639EC96A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5D90-B8B5-479C-A91D-05950137CF49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fondo ita gen IT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4279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Transferencia energética por induccion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Se basa en la transferencia energetica entro dos componenetes sin cables y a traves de un campo magnético variable.</a:t>
            </a:r>
          </a:p>
          <a:p>
            <a:pPr lvl="0"/>
            <a:r>
              <a:rPr lang="es-ES" smtClean="0"/>
              <a:t>Principio de funcionamiento</a:t>
            </a:r>
          </a:p>
          <a:p>
            <a:pPr lvl="1"/>
            <a:r>
              <a:rPr lang="es-ES" smtClean="0"/>
              <a:t>Teoria de la inducción electromagnética</a:t>
            </a:r>
          </a:p>
          <a:p>
            <a:pPr lvl="1"/>
            <a:r>
              <a:rPr lang="es-ES" smtClean="0"/>
              <a:t>Cuando el flujo magnético concatenado por una espira varía, se genera en ella una fuerza electromotriz conocida como fuerza electromotriz inducida.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A7A2C23-CD82-46FD-9622-89D1B33C659D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5" r:id="rId3"/>
    <p:sldLayoutId id="2147483696" r:id="rId4"/>
    <p:sldLayoutId id="2147483704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5" r:id="rId12"/>
  </p:sldLayoutIdLst>
  <p:transition>
    <p:random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1A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1A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F1A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F1A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539552" y="1844824"/>
            <a:ext cx="81369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u="sng" dirty="0" smtClean="0">
                <a:solidFill>
                  <a:srgbClr val="1F1A60"/>
                </a:solidFill>
              </a:rPr>
              <a:t>EMC issues for cabling and racks layout design.</a:t>
            </a:r>
          </a:p>
          <a:p>
            <a:pPr algn="ctr"/>
            <a:endParaRPr lang="en-US" sz="4000" b="1" i="1" u="sng" dirty="0" smtClean="0">
              <a:solidFill>
                <a:srgbClr val="1F1A60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1F1A60"/>
                </a:solidFill>
              </a:rPr>
              <a:t>(Belle II – Grounding)</a:t>
            </a:r>
          </a:p>
          <a:p>
            <a:pPr algn="ctr"/>
            <a:endParaRPr lang="en-US" sz="4000" b="1" i="1" u="sng" dirty="0" smtClean="0">
              <a:solidFill>
                <a:srgbClr val="1F1A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14180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948264" y="50851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u="sng" dirty="0" smtClean="0">
                <a:solidFill>
                  <a:srgbClr val="1F1A60"/>
                </a:solidFill>
              </a:rPr>
              <a:t>F.Arteche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548680"/>
          </a:xfrm>
        </p:spPr>
        <p:txBody>
          <a:bodyPr/>
          <a:lstStyle/>
          <a:p>
            <a:r>
              <a:rPr lang="en-GB" sz="3400" b="1" u="sng" dirty="0" smtClean="0"/>
              <a:t>2. Cables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672"/>
            <a:ext cx="8964488" cy="1296144"/>
          </a:xfrm>
        </p:spPr>
        <p:txBody>
          <a:bodyPr/>
          <a:lstStyle/>
          <a:p>
            <a:r>
              <a:rPr lang="en-US" sz="2800" dirty="0" smtClean="0"/>
              <a:t>In case screening cables are used, the screen should be well connected to reference plane or to metallic cage.</a:t>
            </a:r>
            <a:endParaRPr lang="en-US" sz="2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9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9511" y="1785546"/>
          <a:ext cx="8568954" cy="2653154"/>
        </p:xfrm>
        <a:graphic>
          <a:graphicData uri="http://schemas.openxmlformats.org/drawingml/2006/table">
            <a:tbl>
              <a:tblPr/>
              <a:tblGrid>
                <a:gridCol w="1656185"/>
                <a:gridCol w="1440160"/>
                <a:gridCol w="2448272"/>
                <a:gridCol w="3024337"/>
              </a:tblGrid>
              <a:tr h="71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TYPE OF FIELD</a:t>
                      </a:r>
                      <a:endParaRPr lang="es-ES" sz="1600" b="1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RANGE OF FREQUENCY</a:t>
                      </a:r>
                      <a:endParaRPr lang="es-ES" sz="1600" b="1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EFFECTS WHEN ONE END OF THE SCREEN IS EARTHED</a:t>
                      </a:r>
                      <a:endParaRPr lang="es-ES" sz="1600" b="1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EFFECTS WHEN AT LEAST BOTH ENDS OF THE SCREEN ARE EARTHED</a:t>
                      </a:r>
                      <a:endParaRPr lang="es-ES" sz="1600" b="1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45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Electrical Field E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f&lt;1 MHz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4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Electrical Field E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f&gt;1 MHz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Almost no shielding effects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4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Magnetic Field H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f&lt;1 MHz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Almost no shielding effects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Bad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4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Magnetic Field H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f&gt;1 MHz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Almost no shielding effects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2390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81128"/>
            <a:ext cx="20859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3028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 bwMode="auto">
          <a:xfrm>
            <a:off x="6732240" y="4581128"/>
            <a:ext cx="2411760" cy="165618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11 Conector recto"/>
          <p:cNvCxnSpPr/>
          <p:nvPr/>
        </p:nvCxnSpPr>
        <p:spPr bwMode="auto">
          <a:xfrm flipV="1">
            <a:off x="6732240" y="4581128"/>
            <a:ext cx="1728192" cy="172819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3. Racks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964488" cy="5688632"/>
          </a:xfrm>
        </p:spPr>
        <p:txBody>
          <a:bodyPr/>
          <a:lstStyle/>
          <a:p>
            <a:r>
              <a:rPr lang="en-US" sz="2800" dirty="0" smtClean="0"/>
              <a:t>Racks layout design may improve system performance against EMI phenomena</a:t>
            </a:r>
          </a:p>
          <a:p>
            <a:r>
              <a:rPr lang="en-US" sz="2800" dirty="0" smtClean="0"/>
              <a:t>The most important elements that play an important role in rack (cabinet) noise issues are:</a:t>
            </a:r>
          </a:p>
          <a:p>
            <a:pPr lvl="1"/>
            <a:r>
              <a:rPr lang="en-US" sz="2400" dirty="0" smtClean="0"/>
              <a:t>Reference plane or structure</a:t>
            </a:r>
          </a:p>
          <a:p>
            <a:pPr lvl="1"/>
            <a:r>
              <a:rPr lang="en-US" sz="2400" dirty="0" smtClean="0"/>
              <a:t>Cable routing inside the rack</a:t>
            </a:r>
          </a:p>
          <a:p>
            <a:pPr lvl="1"/>
            <a:r>
              <a:rPr lang="en-US" sz="2400" dirty="0" smtClean="0"/>
              <a:t>Equipment distribution </a:t>
            </a:r>
          </a:p>
          <a:p>
            <a:pPr lvl="1"/>
            <a:r>
              <a:rPr lang="en-US" sz="2400" dirty="0" smtClean="0"/>
              <a:t>Rack grounding and shielding connection.</a:t>
            </a:r>
          </a:p>
          <a:p>
            <a:r>
              <a:rPr lang="en-US" sz="2600" dirty="0" smtClean="0"/>
              <a:t>REFERENCE PLANE</a:t>
            </a:r>
          </a:p>
          <a:p>
            <a:pPr lvl="1"/>
            <a:r>
              <a:rPr lang="en-US" sz="2400" dirty="0" smtClean="0"/>
              <a:t>It helps to control EMC  phenomena associate to local PS, filtering and electronics.</a:t>
            </a:r>
          </a:p>
          <a:p>
            <a:pPr lvl="1"/>
            <a:r>
              <a:rPr lang="en-US" sz="2400" dirty="0" smtClean="0"/>
              <a:t>Walls or rack doors may used as REF. plane</a:t>
            </a:r>
            <a:endParaRPr lang="en-US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10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3. Racks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04056"/>
          </a:xfrm>
        </p:spPr>
        <p:txBody>
          <a:bodyPr/>
          <a:lstStyle/>
          <a:p>
            <a:r>
              <a:rPr lang="en-US" sz="2800" dirty="0" smtClean="0"/>
              <a:t>Rack layout is important - Example</a:t>
            </a:r>
            <a:endParaRPr lang="en-US" sz="2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11</a:t>
            </a:fld>
            <a:r>
              <a:rPr lang="es-ES" dirty="0" smtClean="0">
                <a:latin typeface="Arial" pitchFamily="34" charset="0"/>
              </a:rPr>
              <a:t> de17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388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1"/>
            <a:ext cx="4104456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467544" y="1196753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u="sng" dirty="0" smtClean="0">
                <a:solidFill>
                  <a:srgbClr val="FF0000"/>
                </a:solidFill>
              </a:rPr>
              <a:t>Rack</a:t>
            </a:r>
            <a:endParaRPr lang="es-ES" sz="3600" b="1" u="sng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895528" y="5589240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u="sng" dirty="0" smtClean="0">
                <a:solidFill>
                  <a:srgbClr val="FF0000"/>
                </a:solidFill>
              </a:rPr>
              <a:t>Rack unit</a:t>
            </a:r>
            <a:endParaRPr lang="es-ES" sz="3600" b="1" u="sng" dirty="0">
              <a:solidFill>
                <a:srgbClr val="FF0000"/>
              </a:solidFill>
            </a:endParaRPr>
          </a:p>
        </p:txBody>
      </p:sp>
      <p:sp>
        <p:nvSpPr>
          <p:cNvPr id="1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548680"/>
          </a:xfrm>
        </p:spPr>
        <p:txBody>
          <a:bodyPr/>
          <a:lstStyle/>
          <a:p>
            <a:r>
              <a:rPr lang="en-GB" sz="3400" b="1" u="sng" dirty="0" smtClean="0"/>
              <a:t>3. Racks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760640"/>
          </a:xfrm>
        </p:spPr>
        <p:txBody>
          <a:bodyPr/>
          <a:lstStyle/>
          <a:p>
            <a:r>
              <a:rPr lang="en-US" sz="2800" dirty="0" smtClean="0"/>
              <a:t>Inside rack cabinets cables may  be split in 4 categories:</a:t>
            </a:r>
          </a:p>
          <a:p>
            <a:pPr lvl="1"/>
            <a:r>
              <a:rPr lang="en-US" sz="2400" dirty="0" smtClean="0"/>
              <a:t>A - Power lines (DC-DC mainly)</a:t>
            </a:r>
          </a:p>
          <a:p>
            <a:pPr lvl="1"/>
            <a:r>
              <a:rPr lang="en-US" sz="2400" dirty="0" smtClean="0"/>
              <a:t>B - LV ac lines  (power mains),relays, contactors,..</a:t>
            </a:r>
          </a:p>
          <a:p>
            <a:pPr lvl="1"/>
            <a:r>
              <a:rPr lang="en-US" sz="2400" dirty="0" smtClean="0"/>
              <a:t>C2- Sensitive power and electronics, low digital communications</a:t>
            </a:r>
          </a:p>
          <a:p>
            <a:pPr lvl="1"/>
            <a:r>
              <a:rPr lang="en-US" sz="2400" dirty="0" smtClean="0"/>
              <a:t>C1- Sensitive lines (analogue signals, output transducers , Ethernet cables, high rate communications)</a:t>
            </a:r>
          </a:p>
          <a:p>
            <a:r>
              <a:rPr lang="en-US" sz="2600" dirty="0" smtClean="0"/>
              <a:t>It is recommended to keep certain distance among cables categories.</a:t>
            </a:r>
            <a:endParaRPr lang="en-US" sz="2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12</a:t>
            </a:fld>
            <a:r>
              <a:rPr lang="es-ES" dirty="0" smtClean="0">
                <a:latin typeface="Arial" pitchFamily="34" charset="0"/>
              </a:rPr>
              <a:t> de17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11760" y="4365104"/>
          <a:ext cx="3952875" cy="1971675"/>
        </p:xfrm>
        <a:graphic>
          <a:graphicData uri="http://schemas.openxmlformats.org/presentationml/2006/ole">
            <p:oleObj spid="_x0000_s6146" name="Picture" r:id="rId4" imgW="4430268" imgH="2209800" progId="Word.Picture.8">
              <p:embed/>
            </p:oleObj>
          </a:graphicData>
        </a:graphic>
      </p:graphicFrame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3. Racks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640960" cy="5616624"/>
          </a:xfrm>
        </p:spPr>
        <p:txBody>
          <a:bodyPr/>
          <a:lstStyle/>
          <a:p>
            <a:r>
              <a:rPr lang="en-US" sz="2800" dirty="0" smtClean="0"/>
              <a:t>Unshielded cable bundles they should be  carefully arrange (multiple return cables)</a:t>
            </a:r>
          </a:p>
          <a:p>
            <a:r>
              <a:rPr lang="en-US" sz="2800" dirty="0" smtClean="0"/>
              <a:t>Cable routing always as close as possible to metallic structures  and ground references.</a:t>
            </a:r>
          </a:p>
          <a:p>
            <a:r>
              <a:rPr lang="en-US" sz="2800" dirty="0" smtClean="0"/>
              <a:t>Conductors carrying power or signals should not go too close to the edge of cabinet or rack structure.</a:t>
            </a:r>
            <a:endParaRPr lang="en-US" sz="2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13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2390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01008"/>
            <a:ext cx="2609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01008"/>
            <a:ext cx="2143125" cy="254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3. Racks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4896544" cy="5688632"/>
          </a:xfrm>
        </p:spPr>
        <p:txBody>
          <a:bodyPr/>
          <a:lstStyle/>
          <a:p>
            <a:r>
              <a:rPr lang="en-US" sz="2800" dirty="0" smtClean="0"/>
              <a:t>PCB connection to reference ground should be carefully designed</a:t>
            </a:r>
          </a:p>
          <a:p>
            <a:r>
              <a:rPr lang="en-US" sz="2800" dirty="0" smtClean="0"/>
              <a:t>Filter or cable shield should be well connected to cabinet to minimize EMC effects - Entrance</a:t>
            </a:r>
          </a:p>
          <a:p>
            <a:r>
              <a:rPr lang="en-US" sz="2800" dirty="0" smtClean="0"/>
              <a:t>Cabinet doors has to ensure the continuity of the cabinet.</a:t>
            </a:r>
            <a:endParaRPr lang="en-US" sz="2400" dirty="0"/>
          </a:p>
          <a:p>
            <a:pPr lvl="1"/>
            <a:r>
              <a:rPr lang="en-US" sz="2600" dirty="0" smtClean="0"/>
              <a:t>Copper braid </a:t>
            </a:r>
          </a:p>
          <a:p>
            <a:pPr lvl="1"/>
            <a:r>
              <a:rPr lang="en-US" sz="2600" dirty="0" smtClean="0"/>
              <a:t>This is very important for shielded cabinets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14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00477"/>
            <a:ext cx="3672408" cy="235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508104" y="4111944"/>
          <a:ext cx="3384376" cy="2177210"/>
        </p:xfrm>
        <a:graphic>
          <a:graphicData uri="http://schemas.openxmlformats.org/presentationml/2006/ole">
            <p:oleObj spid="_x0000_s51204" name="Picture" r:id="rId5" imgW="3962400" imgH="2552700" progId="Word.Picture.8">
              <p:embed/>
            </p:oleObj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 t="12393" r="2845" b="23162"/>
          <a:stretch>
            <a:fillRect/>
          </a:stretch>
        </p:blipFill>
        <p:spPr bwMode="auto">
          <a:xfrm>
            <a:off x="5220072" y="188640"/>
            <a:ext cx="3600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6981329" cy="54868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4. Future meetings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568952" cy="56886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Grounding sessions have been a very good opportunity to exchange information and experience among detectors.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/>
              <a:t>We have to continue with them.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is planned to have a new big grounding session in the next B2GM – July at VPI,USA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A grounding review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Main goal: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Continue system integration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Fix the project status - Review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common structure of the grounding status will be prepared by each sub-detector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We can keep the template used in the past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600" dirty="0" smtClean="0"/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26427"/>
            <a:ext cx="946448" cy="331573"/>
          </a:xfrm>
          <a:noFill/>
        </p:spPr>
        <p:txBody>
          <a:bodyPr/>
          <a:lstStyle/>
          <a:p>
            <a:fld id="{6CC7C5F7-E834-4247-8E2B-A48997E31CCF}" type="slidenum">
              <a:rPr lang="es-ES" sz="1300" smtClean="0">
                <a:latin typeface="Arial" pitchFamily="34" charset="0"/>
              </a:rPr>
              <a:pPr/>
              <a:t>15</a:t>
            </a:fld>
            <a:r>
              <a:rPr lang="es-ES" sz="1300" dirty="0" smtClean="0">
                <a:latin typeface="Arial" pitchFamily="34" charset="0"/>
              </a:rPr>
              <a:t> de 17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6960369" cy="476672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4. Future meetings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56166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The suggested structure may cover the following aspects: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Outline of the grounding strategy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 Information about current or previous grounding topology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Design approach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Implementation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Emission and susceptibility issues.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Analysis of the main noise sources and most susceptible components.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/>
              <a:t>Identification &amp; test plans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Shielding aspects, such as cabling layout connections and characteristics, are included in this point.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Conclusions and a summary of relevant results exposed</a:t>
            </a:r>
            <a:r>
              <a:rPr lang="en-US" sz="26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grounding web-page (not finish yet) will be operational for the meeting (earlier)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Exchange information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200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26427"/>
            <a:ext cx="946448" cy="331573"/>
          </a:xfrm>
          <a:noFill/>
        </p:spPr>
        <p:txBody>
          <a:bodyPr/>
          <a:lstStyle/>
          <a:p>
            <a:fld id="{6CC7C5F7-E834-4247-8E2B-A48997E31CCF}" type="slidenum">
              <a:rPr lang="es-ES" sz="1300" smtClean="0">
                <a:latin typeface="Arial" pitchFamily="34" charset="0"/>
              </a:rPr>
              <a:pPr/>
              <a:t>16</a:t>
            </a:fld>
            <a:r>
              <a:rPr lang="es-ES" sz="1300" dirty="0" smtClean="0">
                <a:latin typeface="Arial" pitchFamily="34" charset="0"/>
              </a:rPr>
              <a:t> de 17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125345" cy="54868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5. Conclusions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0"/>
            <a:ext cx="8712968" cy="54726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Noise issues associated with cabling and racks may be decreased by layout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Attention should be paid in cable and rack layout (small details will help)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It costs nothing – small details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Good cable classification and rack distribution will help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Power and noise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Proper grounding connections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 new grounding session is planned for the next B2GM meeting – VPI , USA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26427"/>
            <a:ext cx="946448" cy="548727"/>
          </a:xfrm>
          <a:noFill/>
        </p:spPr>
        <p:txBody>
          <a:bodyPr/>
          <a:lstStyle/>
          <a:p>
            <a:fld id="{6CC7C5F7-E834-4247-8E2B-A48997E31CCF}" type="slidenum">
              <a:rPr lang="es-ES" sz="1300" smtClean="0">
                <a:latin typeface="Arial" pitchFamily="34" charset="0"/>
              </a:rPr>
              <a:pPr/>
              <a:t>17</a:t>
            </a:fld>
            <a:r>
              <a:rPr lang="es-ES" sz="1300" dirty="0" smtClean="0">
                <a:latin typeface="Arial" pitchFamily="34" charset="0"/>
              </a:rPr>
              <a:t> de 17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6981329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496944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1.Introduction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2.Cables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3.Racks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4.Future plans for grounding 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5.Conclusions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z="1300" smtClean="0">
                <a:latin typeface="Arial" pitchFamily="34" charset="0"/>
              </a:rPr>
              <a:pPr/>
              <a:t>1</a:t>
            </a:fld>
            <a:r>
              <a:rPr lang="es-ES" sz="1300" dirty="0" smtClean="0">
                <a:latin typeface="Arial" pitchFamily="34" charset="0"/>
              </a:rPr>
              <a:t> de 17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609600"/>
          </a:xfrm>
        </p:spPr>
        <p:txBody>
          <a:bodyPr/>
          <a:lstStyle/>
          <a:p>
            <a:r>
              <a:rPr lang="en-GB" sz="3600" b="1" u="sng" dirty="0" smtClean="0"/>
              <a:t>1. Introduction</a:t>
            </a:r>
            <a:endParaRPr lang="en-GB" sz="3600" b="1" u="sng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95536" y="1052736"/>
            <a:ext cx="8424936" cy="4981575"/>
            <a:chOff x="1248" y="1056"/>
            <a:chExt cx="4512" cy="3138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248" y="1056"/>
              <a:ext cx="4512" cy="3138"/>
              <a:chOff x="1248" y="951"/>
              <a:chExt cx="4512" cy="3138"/>
            </a:xfrm>
          </p:grpSpPr>
          <p:pic>
            <p:nvPicPr>
              <p:cNvPr id="15" name="Picture 2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6" y="1008"/>
                <a:ext cx="4368" cy="3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248" y="951"/>
                <a:ext cx="4512" cy="2757"/>
                <a:chOff x="1248" y="960"/>
                <a:chExt cx="4512" cy="2757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120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pl-PL" sz="1600" dirty="0" smtClean="0">
                      <a:latin typeface="Arial Narrow" pitchFamily="34" charset="0"/>
                    </a:rPr>
                    <a:t>CsI</a:t>
                  </a:r>
                  <a:r>
                    <a:rPr lang="es-ES" sz="1600" dirty="0" smtClean="0">
                      <a:latin typeface="Arial Narrow" pitchFamily="34" charset="0"/>
                    </a:rPr>
                    <a:t> </a:t>
                  </a:r>
                  <a:r>
                    <a:rPr lang="pl-PL" sz="1600" dirty="0" smtClean="0">
                      <a:latin typeface="Arial Narrow" pitchFamily="34" charset="0"/>
                    </a:rPr>
                    <a:t>EM </a:t>
                  </a:r>
                  <a:r>
                    <a:rPr lang="pl-PL" sz="1600" dirty="0">
                      <a:latin typeface="Arial Narrow" pitchFamily="34" charset="0"/>
                    </a:rPr>
                    <a:t>calorimeter</a:t>
                  </a:r>
                  <a:r>
                    <a:rPr lang="pl-PL" sz="1600" dirty="0" smtClean="0">
                      <a:latin typeface="Arial Narrow" pitchFamily="34" charset="0"/>
                    </a:rPr>
                    <a:t>:</a:t>
                  </a:r>
                  <a:endParaRPr lang="pl-PL" sz="1600" dirty="0">
                    <a:solidFill>
                      <a:srgbClr val="FF00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4656" y="960"/>
                  <a:ext cx="1104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pl-PL" sz="1600" dirty="0">
                      <a:latin typeface="Arial Narrow" pitchFamily="34" charset="0"/>
                    </a:rPr>
                    <a:t>RPC </a:t>
                  </a:r>
                  <a:r>
                    <a:rPr lang="el-GR" sz="1600" dirty="0">
                      <a:latin typeface="Arial Narrow" pitchFamily="34" charset="0"/>
                    </a:rPr>
                    <a:t>μ</a:t>
                  </a:r>
                  <a:r>
                    <a:rPr lang="pl-PL" sz="1600" dirty="0">
                      <a:latin typeface="Arial Narrow" pitchFamily="34" charset="0"/>
                    </a:rPr>
                    <a:t> &amp; K</a:t>
                  </a:r>
                  <a:r>
                    <a:rPr lang="pl-PL" sz="1600" baseline="-12000" dirty="0">
                      <a:latin typeface="Arial Narrow" pitchFamily="34" charset="0"/>
                    </a:rPr>
                    <a:t>L</a:t>
                  </a:r>
                  <a:r>
                    <a:rPr lang="pl-PL" sz="1600" dirty="0">
                      <a:latin typeface="Arial Narrow" pitchFamily="34" charset="0"/>
                    </a:rPr>
                    <a:t> counter:    scintillator + Si-PM    </a:t>
                  </a:r>
                  <a:r>
                    <a:rPr lang="es-ES" sz="1600" dirty="0" smtClean="0">
                      <a:latin typeface="Arial Narrow" pitchFamily="34" charset="0"/>
                    </a:rPr>
                    <a:t>(</a:t>
                  </a:r>
                  <a:r>
                    <a:rPr lang="pl-PL" sz="1600" dirty="0" smtClean="0">
                      <a:latin typeface="Arial Narrow" pitchFamily="34" charset="0"/>
                    </a:rPr>
                    <a:t>for end-caps</a:t>
                  </a:r>
                  <a:r>
                    <a:rPr lang="es-ES" sz="1600" dirty="0" smtClean="0">
                      <a:latin typeface="Arial Narrow" pitchFamily="34" charset="0"/>
                    </a:rPr>
                    <a:t>)</a:t>
                  </a:r>
                  <a:endParaRPr lang="pl-PL" sz="1600" dirty="0">
                    <a:latin typeface="Arial Narrow" pitchFamily="34" charset="0"/>
                  </a:endParaRPr>
                </a:p>
              </p:txBody>
            </p:sp>
            <p:sp>
              <p:nvSpPr>
                <p:cNvPr id="19" name="Rectangle 26"/>
                <p:cNvSpPr>
                  <a:spLocks noChangeArrowheads="1"/>
                </p:cNvSpPr>
                <p:nvPr/>
              </p:nvSpPr>
              <p:spPr bwMode="auto">
                <a:xfrm>
                  <a:off x="4560" y="3120"/>
                  <a:ext cx="1200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es-ES" sz="1600" dirty="0" smtClean="0">
                      <a:latin typeface="Arial Narrow" pitchFamily="34" charset="0"/>
                    </a:rPr>
                    <a:t>PI barrel / Endcap</a:t>
                  </a:r>
                </a:p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es-ES" sz="1600" dirty="0" smtClean="0">
                      <a:latin typeface="Arial Narrow" pitchFamily="34" charset="0"/>
                    </a:rPr>
                    <a:t>TOP+A-RICH</a:t>
                  </a:r>
                </a:p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endParaRPr lang="pl-PL" sz="1600" dirty="0">
                    <a:solidFill>
                      <a:srgbClr val="FF00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0" name="Rectangle 27"/>
                <p:cNvSpPr>
                  <a:spLocks noChangeArrowheads="1"/>
                </p:cNvSpPr>
                <p:nvPr/>
              </p:nvSpPr>
              <p:spPr bwMode="auto">
                <a:xfrm>
                  <a:off x="1248" y="2208"/>
                  <a:ext cx="120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  <a:buSzPct val="75000"/>
                  </a:pPr>
                  <a:r>
                    <a:rPr lang="en-US" sz="1600" dirty="0" smtClean="0">
                      <a:latin typeface="Arial Narrow" pitchFamily="34" charset="0"/>
                    </a:rPr>
                    <a:t>SVD (Silicon Vertex Detector)</a:t>
                  </a:r>
                  <a:endParaRPr lang="en-US" sz="1600" dirty="0">
                    <a:latin typeface="Arial Narrow" pitchFamily="34" charset="0"/>
                  </a:endParaRPr>
                </a:p>
              </p:txBody>
            </p:sp>
            <p:sp>
              <p:nvSpPr>
                <p:cNvPr id="21" name="Rectangle 28"/>
                <p:cNvSpPr>
                  <a:spLocks noChangeArrowheads="1"/>
                </p:cNvSpPr>
                <p:nvPr/>
              </p:nvSpPr>
              <p:spPr bwMode="auto">
                <a:xfrm>
                  <a:off x="1344" y="3504"/>
                  <a:ext cx="120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pl-PL" sz="1600" dirty="0">
                      <a:latin typeface="Arial Narrow" pitchFamily="34" charset="0"/>
                    </a:rPr>
                    <a:t>Central Drift </a:t>
                  </a:r>
                  <a:r>
                    <a:rPr lang="pl-PL" sz="1600" dirty="0" smtClean="0">
                      <a:latin typeface="Arial Narrow" pitchFamily="34" charset="0"/>
                    </a:rPr>
                    <a:t>Chamber</a:t>
                  </a:r>
                  <a:endParaRPr lang="pl-PL" sz="1600" dirty="0">
                    <a:solidFill>
                      <a:srgbClr val="FF0000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9" name="Line 32"/>
            <p:cNvSpPr>
              <a:spLocks noChangeShapeType="1"/>
            </p:cNvSpPr>
            <p:nvPr/>
          </p:nvSpPr>
          <p:spPr bwMode="auto">
            <a:xfrm flipH="1">
              <a:off x="4080" y="120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H="1" flipV="1">
              <a:off x="3504" y="2592"/>
              <a:ext cx="12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 flipH="1" flipV="1">
              <a:off x="3552" y="3168"/>
              <a:ext cx="12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2064" y="1584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V="1">
              <a:off x="2448" y="2688"/>
              <a:ext cx="72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 flipV="1">
              <a:off x="2304" y="2462"/>
              <a:ext cx="795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323528" y="414908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pl-PL" sz="1600" dirty="0" smtClean="0">
                <a:latin typeface="Arial Narrow" pitchFamily="34" charset="0"/>
              </a:rPr>
              <a:t>PXD </a:t>
            </a:r>
            <a:r>
              <a:rPr lang="pl-PL" sz="1600" dirty="0">
                <a:latin typeface="Arial Narrow" pitchFamily="34" charset="0"/>
              </a:rPr>
              <a:t>(DEPFET), 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1619672" y="3284984"/>
            <a:ext cx="237626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7380312" y="2348880"/>
            <a:ext cx="1592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en-US" sz="1600" dirty="0" smtClean="0">
                <a:latin typeface="Arial Narrow" pitchFamily="34" charset="0"/>
              </a:rPr>
              <a:t>Solenoid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H="1" flipV="1">
            <a:off x="4427984" y="2526432"/>
            <a:ext cx="2952328" cy="38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23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sp>
        <p:nvSpPr>
          <p:cNvPr id="2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499992" y="188640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Complex EM enviroment</a:t>
            </a:r>
            <a:endParaRPr lang="en-US" sz="2800" b="1" u="sng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u="sng" dirty="0" smtClean="0"/>
              <a:t>1. Introduction</a:t>
            </a:r>
            <a:endParaRPr lang="es-ES" sz="3600" b="1" u="sng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CDD97-8F67-46B9-BCDD-97AEA35DA6F0}" type="slidenum">
              <a:rPr lang="es-ES" smtClean="0"/>
              <a:pPr>
                <a:defRPr/>
              </a:pPr>
              <a:t>3</a:t>
            </a:fld>
            <a:r>
              <a:rPr lang="es-ES" dirty="0" smtClean="0"/>
              <a:t> de 17</a:t>
            </a:r>
            <a:endParaRPr lang="es-ES" dirty="0"/>
          </a:p>
        </p:txBody>
      </p:sp>
      <p:pic>
        <p:nvPicPr>
          <p:cNvPr id="7" name="6 Imagen" descr="DSCN1801.JPG"/>
          <p:cNvPicPr>
            <a:picLocks noChangeAspect="1"/>
          </p:cNvPicPr>
          <p:nvPr/>
        </p:nvPicPr>
        <p:blipFill>
          <a:blip r:embed="rId2" cstate="print"/>
          <a:srcRect l="17910" t="4478"/>
          <a:stretch>
            <a:fillRect/>
          </a:stretch>
        </p:blipFill>
        <p:spPr>
          <a:xfrm rot="5400000">
            <a:off x="-54514" y="1124744"/>
            <a:ext cx="5508612" cy="4896544"/>
          </a:xfrm>
          <a:prstGeom prst="rect">
            <a:avLst/>
          </a:prstGeom>
        </p:spPr>
      </p:pic>
      <p:pic>
        <p:nvPicPr>
          <p:cNvPr id="8" name="7 Imagen" descr="DSCN1809.JPG"/>
          <p:cNvPicPr>
            <a:picLocks noChangeAspect="1"/>
          </p:cNvPicPr>
          <p:nvPr/>
        </p:nvPicPr>
        <p:blipFill>
          <a:blip r:embed="rId3" cstate="print"/>
          <a:srcRect b="23020"/>
          <a:stretch>
            <a:fillRect/>
          </a:stretch>
        </p:blipFill>
        <p:spPr>
          <a:xfrm rot="5400000">
            <a:off x="4454771" y="1984048"/>
            <a:ext cx="5491042" cy="3240360"/>
          </a:xfrm>
          <a:prstGeom prst="rect">
            <a:avLst/>
          </a:prstGeom>
        </p:spPr>
      </p:pic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5724128" y="2204864"/>
            <a:ext cx="1008112" cy="40324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1. Introduction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5616624"/>
          </a:xfrm>
        </p:spPr>
        <p:txBody>
          <a:bodyPr/>
          <a:lstStyle/>
          <a:p>
            <a:r>
              <a:rPr lang="en-US" sz="2800" dirty="0" smtClean="0"/>
              <a:t>There are two elements that play an important role in the electromagnetic noise level of any experiment:</a:t>
            </a:r>
          </a:p>
          <a:p>
            <a:pPr lvl="1"/>
            <a:r>
              <a:rPr lang="en-US" sz="2600" dirty="0" smtClean="0"/>
              <a:t>Cables</a:t>
            </a:r>
          </a:p>
          <a:p>
            <a:pPr lvl="1"/>
            <a:r>
              <a:rPr lang="en-US" sz="2600" dirty="0" smtClean="0"/>
              <a:t>Racks</a:t>
            </a:r>
          </a:p>
          <a:p>
            <a:r>
              <a:rPr lang="en-US" sz="2800" dirty="0" smtClean="0"/>
              <a:t>They may generated many EMC problems:</a:t>
            </a:r>
          </a:p>
          <a:p>
            <a:pPr lvl="1"/>
            <a:r>
              <a:rPr lang="en-US" sz="2600" dirty="0" smtClean="0"/>
              <a:t>Cable radiation </a:t>
            </a:r>
          </a:p>
          <a:p>
            <a:pPr lvl="1"/>
            <a:r>
              <a:rPr lang="en-US" sz="2600" dirty="0" smtClean="0"/>
              <a:t>Cable susceptibility</a:t>
            </a:r>
          </a:p>
          <a:p>
            <a:pPr lvl="1"/>
            <a:r>
              <a:rPr lang="en-US" sz="2600" dirty="0" smtClean="0"/>
              <a:t>Malfunctions due to high electronics density</a:t>
            </a:r>
          </a:p>
          <a:p>
            <a:r>
              <a:rPr lang="en-US" sz="2800" dirty="0" smtClean="0"/>
              <a:t>The EMC effects of this type of elements may be decreased by design ( layout and connectivity)</a:t>
            </a:r>
          </a:p>
          <a:p>
            <a:pPr lvl="1"/>
            <a:r>
              <a:rPr lang="en-US" sz="2600" dirty="0" smtClean="0"/>
              <a:t>It is only a recommendation (where is possible)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4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548680"/>
          </a:xfrm>
        </p:spPr>
        <p:txBody>
          <a:bodyPr/>
          <a:lstStyle/>
          <a:p>
            <a:r>
              <a:rPr lang="en-GB" sz="3400" b="1" u="sng" dirty="0" smtClean="0"/>
              <a:t>2. Cables</a:t>
            </a:r>
            <a:endParaRPr lang="es-ES" sz="3400" b="1" u="sng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760640"/>
          </a:xfrm>
        </p:spPr>
        <p:txBody>
          <a:bodyPr/>
          <a:lstStyle/>
          <a:p>
            <a:r>
              <a:rPr lang="en-US" sz="2400" dirty="0" smtClean="0"/>
              <a:t>Cables may be classified based on EMC cable category </a:t>
            </a:r>
            <a:endParaRPr lang="en-US" dirty="0" smtClean="0"/>
          </a:p>
          <a:p>
            <a:pPr lvl="1"/>
            <a:r>
              <a:rPr lang="en-US" sz="2200" b="1" u="sng" dirty="0" smtClean="0">
                <a:solidFill>
                  <a:srgbClr val="FF0000"/>
                </a:solidFill>
              </a:rPr>
              <a:t>Class 1</a:t>
            </a:r>
            <a:r>
              <a:rPr lang="en-US" sz="2200" dirty="0" smtClean="0"/>
              <a:t> is for cables carrying very sensitive signals. </a:t>
            </a:r>
          </a:p>
          <a:p>
            <a:pPr lvl="2"/>
            <a:r>
              <a:rPr lang="en-US" sz="2000" dirty="0" smtClean="0"/>
              <a:t>C1A - Low-level analogue signals such as millivolt output transducers and radio receiver antennae.</a:t>
            </a:r>
          </a:p>
          <a:p>
            <a:pPr lvl="2"/>
            <a:r>
              <a:rPr lang="en-US" sz="2000" dirty="0" smtClean="0"/>
              <a:t> C1B - High-rate digital communications.</a:t>
            </a:r>
          </a:p>
          <a:p>
            <a:pPr lvl="1"/>
            <a:r>
              <a:rPr lang="en-US" sz="2200" b="1" u="sng" dirty="0" smtClean="0">
                <a:solidFill>
                  <a:srgbClr val="FF0000"/>
                </a:solidFill>
              </a:rPr>
              <a:t>Class 2 </a:t>
            </a:r>
            <a:r>
              <a:rPr lang="en-US" sz="2200" dirty="0" smtClean="0"/>
              <a:t>is for cables carrying slightly sensitive signals,</a:t>
            </a:r>
          </a:p>
          <a:p>
            <a:pPr lvl="2"/>
            <a:r>
              <a:rPr lang="en-US" sz="2000" dirty="0" smtClean="0"/>
              <a:t>Ordinary analogue (e.g. 4-20mA, 0-10V, and signals under 1MHz), low-rate digital communications (e.g. RS422, RS485), and digital inputs and outputs (e.g. limit switches, encoders, control signals).</a:t>
            </a:r>
          </a:p>
          <a:p>
            <a:pPr lvl="1"/>
            <a:r>
              <a:rPr lang="en-US" sz="2200" b="1" u="sng" dirty="0" smtClean="0">
                <a:solidFill>
                  <a:srgbClr val="FF0000"/>
                </a:solidFill>
              </a:rPr>
              <a:t>Class 3 </a:t>
            </a:r>
            <a:r>
              <a:rPr lang="en-US" sz="2200" dirty="0" smtClean="0"/>
              <a:t>is for cables carrying slightly interfering signals</a:t>
            </a:r>
          </a:p>
          <a:p>
            <a:pPr lvl="2"/>
            <a:r>
              <a:rPr lang="en-US" sz="2000" dirty="0" smtClean="0"/>
              <a:t>Low voltage AC distribution (&lt; 1kV) or DC power (e.g. 48V telecomm's power), where these do not also power 'noisy' apparatus.  </a:t>
            </a:r>
          </a:p>
          <a:p>
            <a:pPr lvl="1"/>
            <a:r>
              <a:rPr lang="en-US" sz="2200" b="1" u="sng" dirty="0" smtClean="0">
                <a:solidFill>
                  <a:srgbClr val="FF0000"/>
                </a:solidFill>
              </a:rPr>
              <a:t>Class 4 </a:t>
            </a:r>
            <a:r>
              <a:rPr lang="en-US" sz="2200" dirty="0" smtClean="0"/>
              <a:t>is for cables carrying strongly interfering signals. </a:t>
            </a:r>
          </a:p>
          <a:p>
            <a:pPr lvl="2"/>
            <a:r>
              <a:rPr lang="en-US" sz="2000" dirty="0" smtClean="0"/>
              <a:t>This includes all the power inputs or outputs (to or from) adjustable motor drives, power converters; and their DC links, RF equipment.</a:t>
            </a:r>
            <a:endParaRPr lang="es-ES" sz="20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461125"/>
            <a:ext cx="1295400" cy="396875"/>
          </a:xfrm>
        </p:spPr>
        <p:txBody>
          <a:bodyPr/>
          <a:lstStyle/>
          <a:p>
            <a:pPr>
              <a:defRPr/>
            </a:pPr>
            <a:fld id="{DEFCDD97-8F67-46B9-BCDD-97AEA35DA6F0}" type="slidenum">
              <a:rPr lang="es-ES" smtClean="0"/>
              <a:pPr>
                <a:defRPr/>
              </a:pPr>
              <a:t>5</a:t>
            </a:fld>
            <a:r>
              <a:rPr lang="es-ES" dirty="0" smtClean="0"/>
              <a:t> de 17</a:t>
            </a: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2. Cables</a:t>
            </a:r>
            <a:endParaRPr lang="en-GB" sz="3400" b="1" u="sng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6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548680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Cables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different EMC categories should be laid separately wherever possible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056784" cy="48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2. Cables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0"/>
            <a:ext cx="8640960" cy="3960440"/>
          </a:xfrm>
        </p:spPr>
        <p:txBody>
          <a:bodyPr/>
          <a:lstStyle/>
          <a:p>
            <a:r>
              <a:rPr lang="en-US" sz="2600" dirty="0" smtClean="0"/>
              <a:t>In case  where minimum distance among cables in different categories cannot be obtained,  cables may be separated by:</a:t>
            </a:r>
          </a:p>
          <a:p>
            <a:pPr lvl="1"/>
            <a:r>
              <a:rPr lang="en-US" sz="2400" dirty="0" smtClean="0"/>
              <a:t>metallic sheets , cable ducts, screens</a:t>
            </a:r>
          </a:p>
          <a:p>
            <a:r>
              <a:rPr lang="en-US" sz="2600" dirty="0" smtClean="0"/>
              <a:t>The feed and return cables of a circuit shall be laid together.</a:t>
            </a:r>
          </a:p>
          <a:p>
            <a:pPr lvl="1"/>
            <a:r>
              <a:rPr lang="en-US" sz="2400" dirty="0" smtClean="0"/>
              <a:t>Power cables and sensitive signal cables</a:t>
            </a:r>
          </a:p>
          <a:p>
            <a:r>
              <a:rPr lang="en-US" sz="2600" dirty="0" smtClean="0"/>
              <a:t>Cables should run as close as possible to conductive detector structure – minimize ground currents effects</a:t>
            </a:r>
          </a:p>
          <a:p>
            <a:pPr lvl="1"/>
            <a:endParaRPr lang="en-US" sz="24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7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4327" t="-5770" r="34809" b="23974"/>
          <a:stretch>
            <a:fillRect/>
          </a:stretch>
        </p:blipFill>
        <p:spPr bwMode="auto">
          <a:xfrm>
            <a:off x="1403648" y="4293096"/>
            <a:ext cx="5760640" cy="216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2. Cables</a:t>
            </a:r>
            <a:endParaRPr lang="en-GB" sz="3400" b="1" u="sng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4572000" cy="5832648"/>
          </a:xfrm>
        </p:spPr>
        <p:txBody>
          <a:bodyPr/>
          <a:lstStyle/>
          <a:p>
            <a:r>
              <a:rPr lang="en-US" sz="2800" dirty="0" smtClean="0"/>
              <a:t>Corner areas of open cables conduits are the best areas against EMI phenomena </a:t>
            </a:r>
          </a:p>
          <a:p>
            <a:pPr lvl="1"/>
            <a:r>
              <a:rPr lang="en-US" sz="2600" dirty="0" smtClean="0"/>
              <a:t>Close conduits are the best option</a:t>
            </a:r>
          </a:p>
          <a:p>
            <a:r>
              <a:rPr lang="en-US" sz="2800" dirty="0" smtClean="0"/>
              <a:t>Free conductors (or shields) must be connected to ground structure</a:t>
            </a:r>
          </a:p>
          <a:p>
            <a:r>
              <a:rPr lang="en-US" sz="2800" dirty="0" smtClean="0"/>
              <a:t>No minimum distance is required  in the case of intersection at right angle</a:t>
            </a:r>
            <a:endParaRPr lang="en-US" sz="2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8</a:t>
            </a:fld>
            <a:r>
              <a:rPr lang="es-ES" dirty="0" smtClean="0">
                <a:latin typeface="Arial" pitchFamily="34" charset="0"/>
              </a:rPr>
              <a:t> de 17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499992" y="2564904"/>
          <a:ext cx="4248472" cy="1968131"/>
        </p:xfrm>
        <a:graphic>
          <a:graphicData uri="http://schemas.openxmlformats.org/presentationml/2006/ole">
            <p:oleObj spid="_x0000_s12292" name="Picture" r:id="rId4" imgW="3753612" imgH="1933956" progId="Word.Picture.8">
              <p:embed/>
            </p:oleObj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4499992" y="4581128"/>
          <a:ext cx="4248472" cy="1704355"/>
        </p:xfrm>
        <a:graphic>
          <a:graphicData uri="http://schemas.openxmlformats.org/presentationml/2006/ole">
            <p:oleObj spid="_x0000_s12294" name="Picture" r:id="rId5" imgW="3363468" imgH="1658112" progId="Word.Picture.8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4427985" y="188640"/>
          <a:ext cx="4522304" cy="2160240"/>
        </p:xfrm>
        <a:graphic>
          <a:graphicData uri="http://schemas.openxmlformats.org/presentationml/2006/ole">
            <p:oleObj spid="_x0000_s12295" name="Picture" r:id="rId6" imgW="3718560" imgH="1371600" progId="Word.Picture.8">
              <p:embed/>
            </p:oleObj>
          </a:graphicData>
        </a:graphic>
      </p:graphicFrame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14th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March 4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-7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2013,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15821</TotalTime>
  <Words>1389</Words>
  <Application>Microsoft Office PowerPoint</Application>
  <PresentationFormat>Presentación en pantalla (4:3)</PresentationFormat>
  <Paragraphs>206</Paragraphs>
  <Slides>18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Diseño predeterminado</vt:lpstr>
      <vt:lpstr>Picture</vt:lpstr>
      <vt:lpstr>Diapositiva 0</vt:lpstr>
      <vt:lpstr>Outline</vt:lpstr>
      <vt:lpstr>1. Introduction</vt:lpstr>
      <vt:lpstr>1. Introduction</vt:lpstr>
      <vt:lpstr>1. Introduction</vt:lpstr>
      <vt:lpstr>2. Cables</vt:lpstr>
      <vt:lpstr>2. Cables</vt:lpstr>
      <vt:lpstr>2. Cables</vt:lpstr>
      <vt:lpstr>2. Cables</vt:lpstr>
      <vt:lpstr>2. Cables</vt:lpstr>
      <vt:lpstr>3. Racks</vt:lpstr>
      <vt:lpstr>3. Racks</vt:lpstr>
      <vt:lpstr>3. Racks</vt:lpstr>
      <vt:lpstr>3. Racks</vt:lpstr>
      <vt:lpstr>3. Racks</vt:lpstr>
      <vt:lpstr>4. Future meetings </vt:lpstr>
      <vt:lpstr>4. Future meetings </vt:lpstr>
      <vt:lpstr>5. Conclusions</vt:lpstr>
    </vt:vector>
  </TitlesOfParts>
  <Company>FM9FY TMF7Q KCKCT V9T29 TBBBG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ITA</cp:lastModifiedBy>
  <cp:revision>1010</cp:revision>
  <dcterms:created xsi:type="dcterms:W3CDTF">2008-01-09T09:57:40Z</dcterms:created>
  <dcterms:modified xsi:type="dcterms:W3CDTF">2013-03-05T11:48:17Z</dcterms:modified>
</cp:coreProperties>
</file>