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91" r:id="rId3"/>
    <p:sldId id="304" r:id="rId4"/>
    <p:sldId id="322" r:id="rId5"/>
    <p:sldId id="305" r:id="rId6"/>
    <p:sldId id="321" r:id="rId7"/>
    <p:sldId id="306" r:id="rId8"/>
    <p:sldId id="315" r:id="rId9"/>
    <p:sldId id="307" r:id="rId10"/>
    <p:sldId id="308" r:id="rId11"/>
    <p:sldId id="311" r:id="rId12"/>
    <p:sldId id="317" r:id="rId13"/>
    <p:sldId id="310" r:id="rId14"/>
    <p:sldId id="309" r:id="rId15"/>
    <p:sldId id="314" r:id="rId16"/>
    <p:sldId id="312" r:id="rId17"/>
    <p:sldId id="320" r:id="rId18"/>
    <p:sldId id="299" r:id="rId19"/>
  </p:sldIdLst>
  <p:sldSz cx="9144000" cy="6858000" type="screen4x3"/>
  <p:notesSz cx="6662738" cy="9926638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2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2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2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2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1A60"/>
    <a:srgbClr val="008000"/>
    <a:srgbClr val="CC0000"/>
    <a:srgbClr val="FF9900"/>
    <a:srgbClr val="FFFF00"/>
    <a:srgbClr val="B3C6EB"/>
    <a:srgbClr val="3399FF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57" autoAdjust="0"/>
    <p:restoredTop sz="86379" autoAdjust="0"/>
  </p:normalViewPr>
  <p:slideViewPr>
    <p:cSldViewPr>
      <p:cViewPr varScale="1">
        <p:scale>
          <a:sx n="64" d="100"/>
          <a:sy n="64" d="100"/>
        </p:scale>
        <p:origin x="-159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>
        <p:scale>
          <a:sx n="75" d="100"/>
          <a:sy n="75" d="100"/>
        </p:scale>
        <p:origin x="-2142" y="792"/>
      </p:cViewPr>
      <p:guideLst>
        <p:guide orient="horz" pos="3127"/>
        <p:guide pos="2099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3.xml"/><Relationship Id="rId1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8860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78" tIns="45689" rIns="91378" bIns="45689" numCol="1" anchor="t" anchorCtr="0" compatLnSpc="1">
            <a:prstTxWarp prst="textNoShape">
              <a:avLst/>
            </a:prstTxWarp>
          </a:bodyPr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6665" y="0"/>
            <a:ext cx="28860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78" tIns="45689" rIns="91378" bIns="45689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29751"/>
            <a:ext cx="28860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78" tIns="45689" rIns="91378" bIns="45689" numCol="1" anchor="b" anchorCtr="0" compatLnSpc="1">
            <a:prstTxWarp prst="textNoShape">
              <a:avLst/>
            </a:prstTxWarp>
          </a:bodyPr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6665" y="9429751"/>
            <a:ext cx="28860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78" tIns="45689" rIns="91378" bIns="45689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7E654D92-2012-44F9-813E-313B614D2BE1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8860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78" tIns="45689" rIns="91378" bIns="45689" numCol="1" anchor="t" anchorCtr="0" compatLnSpc="1">
            <a:prstTxWarp prst="textNoShape">
              <a:avLst/>
            </a:prstTxWarp>
          </a:bodyPr>
          <a:lstStyle>
            <a:lvl1pPr algn="l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5076" y="0"/>
            <a:ext cx="28860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78" tIns="45689" rIns="91378" bIns="45689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41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0900" y="746125"/>
            <a:ext cx="4960938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6463"/>
            <a:ext cx="5329238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78" tIns="45689" rIns="91378" bIns="456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28163"/>
            <a:ext cx="28860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78" tIns="45689" rIns="91378" bIns="45689" numCol="1" anchor="b" anchorCtr="0" compatLnSpc="1">
            <a:prstTxWarp prst="textNoShape">
              <a:avLst/>
            </a:prstTxWarp>
          </a:bodyPr>
          <a:lstStyle>
            <a:lvl1pPr algn="l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5076" y="9428163"/>
            <a:ext cx="28860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78" tIns="45689" rIns="91378" bIns="45689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12F82E1E-0619-4B35-AE59-3B26DCA79CEE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0BBE3D-E6D9-491B-91D8-650C70AC88A0}" type="slidenum">
              <a:rPr lang="es-ES" smtClean="0">
                <a:latin typeface="Arial" pitchFamily="34" charset="0"/>
              </a:rPr>
              <a:pPr/>
              <a:t>0</a:t>
            </a:fld>
            <a:endParaRPr lang="es-ES" dirty="0" smtClean="0">
              <a:latin typeface="Arial" pitchFamily="34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650BB4-9B11-4C8A-97C2-4C730CAFDDC0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262146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205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650BB4-9B11-4C8A-97C2-4C730CAFDDC0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262146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205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650BB4-9B11-4C8A-97C2-4C730CAFDDC0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262146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205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650BB4-9B11-4C8A-97C2-4C730CAFDDC0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262146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205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A670BF-7978-490F-ABEF-CEE47A3AB4ED}" type="slidenum">
              <a:rPr lang="es-ES" smtClean="0">
                <a:latin typeface="Arial" pitchFamily="34" charset="0"/>
              </a:rPr>
              <a:pPr/>
              <a:t>15</a:t>
            </a:fld>
            <a:endParaRPr lang="es-ES" dirty="0" smtClean="0">
              <a:latin typeface="Arial" pitchFamily="34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A670BF-7978-490F-ABEF-CEE47A3AB4ED}" type="slidenum">
              <a:rPr lang="es-ES" smtClean="0">
                <a:latin typeface="Arial" pitchFamily="34" charset="0"/>
              </a:rPr>
              <a:pPr/>
              <a:t>16</a:t>
            </a:fld>
            <a:endParaRPr lang="es-ES" dirty="0" smtClean="0">
              <a:latin typeface="Arial" pitchFamily="34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A670BF-7978-490F-ABEF-CEE47A3AB4ED}" type="slidenum">
              <a:rPr lang="es-ES" smtClean="0">
                <a:latin typeface="Arial" pitchFamily="34" charset="0"/>
              </a:rPr>
              <a:pPr/>
              <a:t>17</a:t>
            </a:fld>
            <a:endParaRPr lang="es-ES" dirty="0" smtClean="0">
              <a:latin typeface="Arial" pitchFamily="34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A670BF-7978-490F-ABEF-CEE47A3AB4ED}" type="slidenum">
              <a:rPr lang="es-ES" smtClean="0">
                <a:latin typeface="Arial" pitchFamily="34" charset="0"/>
              </a:rPr>
              <a:pPr/>
              <a:t>1</a:t>
            </a:fld>
            <a:endParaRPr lang="es-ES" dirty="0" smtClean="0">
              <a:latin typeface="Arial" pitchFamily="34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20C7D1-A9C1-42E5-BD59-E04F63CF12F8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Palatino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650BB4-9B11-4C8A-97C2-4C730CAFDDC0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262146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205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650BB4-9B11-4C8A-97C2-4C730CAFDDC0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262146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205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650BB4-9B11-4C8A-97C2-4C730CAFDDC0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262146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205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650BB4-9B11-4C8A-97C2-4C730CAFDDC0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262146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205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650BB4-9B11-4C8A-97C2-4C730CAFDDC0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262146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205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650BB4-9B11-4C8A-97C2-4C730CAFDDC0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262146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205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inicio ita gen I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047750" y="1814513"/>
            <a:ext cx="7772400" cy="1470025"/>
          </a:xfrm>
        </p:spPr>
        <p:txBody>
          <a:bodyPr/>
          <a:lstStyle>
            <a:lvl1pPr algn="r">
              <a:defRPr sz="4000" b="1"/>
            </a:lvl1pPr>
          </a:lstStyle>
          <a:p>
            <a:r>
              <a:rPr lang="es-ES"/>
              <a:t>Haga clic para cambiar el estilo de título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419350" y="3716338"/>
            <a:ext cx="6400800" cy="175260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es-ES" dirty="0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1B92EB-FA5F-40FB-AFC9-AD43A51928AF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Meeting on Power Supplies, Services and Grounding</a:t>
            </a:r>
          </a:p>
          <a:p>
            <a:pPr>
              <a:defRPr/>
            </a:pPr>
            <a:r>
              <a:rPr lang="en-GB" dirty="0"/>
              <a:t>MPI - Munich, </a:t>
            </a:r>
            <a:r>
              <a:rPr lang="es-ES" dirty="0"/>
              <a:t>08 March 2010</a:t>
            </a:r>
            <a:endParaRPr lang="en-GB" dirty="0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10350" y="0"/>
            <a:ext cx="2076450" cy="612616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81000" y="0"/>
            <a:ext cx="6076950" cy="612616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72A9EC-69D6-4E61-B6BE-7498DDF9033D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Meeting on Power Supplies, Services and Grounding</a:t>
            </a:r>
          </a:p>
          <a:p>
            <a:pPr>
              <a:defRPr/>
            </a:pPr>
            <a:r>
              <a:rPr lang="en-GB" dirty="0"/>
              <a:t>MPI - Munich, </a:t>
            </a:r>
            <a:r>
              <a:rPr lang="es-ES" dirty="0"/>
              <a:t>08 March 2010</a:t>
            </a:r>
            <a:endParaRPr lang="en-GB" dirty="0"/>
          </a:p>
        </p:txBody>
      </p:sp>
    </p:spTree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0"/>
            <a:ext cx="7427913" cy="782638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28153-398B-440F-8DE9-CB20330CC0D2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Meeting on Power Supplies, Services and Grounding</a:t>
            </a:r>
          </a:p>
          <a:p>
            <a:pPr>
              <a:defRPr/>
            </a:pPr>
            <a:r>
              <a:rPr lang="en-GB" dirty="0"/>
              <a:t>MPI - Munich, </a:t>
            </a:r>
            <a:r>
              <a:rPr lang="es-ES" dirty="0"/>
              <a:t>08 March 2010</a:t>
            </a:r>
            <a:br>
              <a:rPr lang="es-ES" dirty="0"/>
            </a:br>
            <a:endParaRPr lang="en-GB" dirty="0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CDD97-8F67-46B9-BCDD-97AEA35DA6F0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Meeting on Power Supplies, Services and Grounding</a:t>
            </a:r>
          </a:p>
          <a:p>
            <a:pPr>
              <a:defRPr/>
            </a:pPr>
            <a:r>
              <a:rPr lang="en-GB" dirty="0"/>
              <a:t>MPI - Munich, </a:t>
            </a:r>
            <a:r>
              <a:rPr lang="es-ES" dirty="0"/>
              <a:t>08 March 2010</a:t>
            </a:r>
            <a:endParaRPr lang="en-GB" dirty="0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C53369-B69A-435E-BD3C-273CC2639C4B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Meeting on Power Supplies, Services and Grounding</a:t>
            </a:r>
          </a:p>
          <a:p>
            <a:pPr>
              <a:defRPr/>
            </a:pPr>
            <a:r>
              <a:rPr lang="en-GB" dirty="0"/>
              <a:t>MPI - Munich, </a:t>
            </a:r>
            <a:r>
              <a:rPr lang="es-ES" dirty="0"/>
              <a:t>08 March 2010</a:t>
            </a:r>
            <a:endParaRPr lang="en-GB" dirty="0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0761D6-BFB8-49BB-AA9B-D0123FB08A75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Meeting on Power Supplies, Services and Grounding</a:t>
            </a:r>
          </a:p>
          <a:p>
            <a:pPr>
              <a:defRPr/>
            </a:pPr>
            <a:r>
              <a:rPr lang="en-GB" dirty="0"/>
              <a:t>MPI - Munich, </a:t>
            </a:r>
            <a:r>
              <a:rPr lang="es-ES" dirty="0"/>
              <a:t>08 March 2010</a:t>
            </a:r>
            <a:endParaRPr lang="en-GB" dirty="0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0035A0-A0FE-4A33-9534-031B47670DFC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EMC: Electronics system  integration for HEP experiments</a:t>
            </a:r>
          </a:p>
          <a:p>
            <a:pPr>
              <a:defRPr/>
            </a:pPr>
            <a:r>
              <a:rPr lang="en-GB" dirty="0"/>
              <a:t>Santiago de Compostela,  4 Noviemebre 2009</a:t>
            </a:r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F1385-5A16-4ECE-84F3-6754DCDC5767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Meeting on Power Supplies, Services and Grounding</a:t>
            </a:r>
          </a:p>
          <a:p>
            <a:pPr>
              <a:defRPr/>
            </a:pPr>
            <a:r>
              <a:rPr lang="en-GB" dirty="0"/>
              <a:t>MPI - Munich, </a:t>
            </a:r>
            <a:r>
              <a:rPr lang="es-ES" dirty="0"/>
              <a:t>08 March 2010</a:t>
            </a:r>
            <a:endParaRPr lang="en-GB" dirty="0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E61DBA-987B-4B98-8F11-86D11C04E334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Meeting on Power Supplies, Services and Grounding</a:t>
            </a:r>
          </a:p>
          <a:p>
            <a:pPr>
              <a:defRPr/>
            </a:pPr>
            <a:r>
              <a:rPr lang="en-GB" dirty="0"/>
              <a:t>MPI - Munich, </a:t>
            </a:r>
            <a:r>
              <a:rPr lang="es-ES" dirty="0"/>
              <a:t>08 March 2010</a:t>
            </a:r>
            <a:endParaRPr lang="en-GB" dirty="0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6EE911-440C-45EF-8C66-9A4A639EC96A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Meeting on Power Supplies, Services and Grounding</a:t>
            </a:r>
          </a:p>
          <a:p>
            <a:pPr>
              <a:defRPr/>
            </a:pPr>
            <a:r>
              <a:rPr lang="en-GB" dirty="0"/>
              <a:t>MPI - Munich, </a:t>
            </a:r>
            <a:r>
              <a:rPr lang="es-ES" dirty="0"/>
              <a:t>08 March 2010</a:t>
            </a:r>
            <a:endParaRPr lang="en-GB" dirty="0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45D90-B8B5-479C-A91D-05950137CF49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Meeting on Power Supplies, Services and Grounding</a:t>
            </a:r>
          </a:p>
          <a:p>
            <a:pPr>
              <a:defRPr/>
            </a:pPr>
            <a:r>
              <a:rPr lang="en-GB" dirty="0"/>
              <a:t>MPI - Munich, </a:t>
            </a:r>
            <a:r>
              <a:rPr lang="es-ES" dirty="0"/>
              <a:t>08 March 2010</a:t>
            </a:r>
            <a:endParaRPr lang="en-GB" dirty="0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2" descr="fondo ita gen ITA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0"/>
            <a:ext cx="7427913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Transferencia energética por induccion	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Se basa en la transferencia energetica entro dos componenetes sin cables y a traves de un campo magnético variable.</a:t>
            </a:r>
          </a:p>
          <a:p>
            <a:pPr lvl="0"/>
            <a:r>
              <a:rPr lang="es-ES" smtClean="0"/>
              <a:t>Principio de funcionamiento</a:t>
            </a:r>
          </a:p>
          <a:p>
            <a:pPr lvl="1"/>
            <a:r>
              <a:rPr lang="es-ES" smtClean="0"/>
              <a:t>Teoria de la inducción electromagnética</a:t>
            </a:r>
          </a:p>
          <a:p>
            <a:pPr lvl="1"/>
            <a:r>
              <a:rPr lang="es-ES" smtClean="0"/>
              <a:t>Cuando el flujo magnético concatenado por una espira varía, se genera en ella una fuerza electromotriz conocida como fuerza electromotriz inducida.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24600"/>
            <a:ext cx="1295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EA7A2C23-CD82-46FD-9622-89D1B33C659D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905000" y="6324600"/>
            <a:ext cx="548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Meeting on Power Supplies, Services and Grounding</a:t>
            </a:r>
          </a:p>
          <a:p>
            <a:pPr>
              <a:defRPr/>
            </a:pPr>
            <a:r>
              <a:rPr lang="en-GB" dirty="0"/>
              <a:t>MPI - Munich, </a:t>
            </a:r>
            <a:r>
              <a:rPr lang="es-ES" dirty="0"/>
              <a:t>08 March 2010</a:t>
            </a: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694" r:id="rId2"/>
    <p:sldLayoutId id="2147483695" r:id="rId3"/>
    <p:sldLayoutId id="2147483696" r:id="rId4"/>
    <p:sldLayoutId id="2147483704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5" r:id="rId12"/>
  </p:sldLayoutIdLst>
  <p:transition>
    <p:random/>
  </p:transition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F1A6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F1A6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F1A6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F1A6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F1A6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F1A6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F1A6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F1A6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F1A6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rgbClr val="1F1A6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1F1A6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rgbClr val="1F1A6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rgbClr val="1F1A6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rgbClr val="1F1A6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1F1A6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1F1A6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1F1A6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1F1A60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3.png"/><Relationship Id="rId5" Type="http://schemas.openxmlformats.org/officeDocument/2006/relationships/oleObject" Target="../embeddings/oleObject5.bin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6"/>
          <p:cNvSpPr>
            <a:spLocks noChangeArrowheads="1"/>
          </p:cNvSpPr>
          <p:nvPr/>
        </p:nvSpPr>
        <p:spPr bwMode="auto">
          <a:xfrm>
            <a:off x="539552" y="1844824"/>
            <a:ext cx="813690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000" b="1" i="1" u="sng" dirty="0" smtClean="0">
                <a:solidFill>
                  <a:srgbClr val="1F1A60"/>
                </a:solidFill>
              </a:rPr>
              <a:t>EMC issues for cabling and racks layout design.</a:t>
            </a:r>
          </a:p>
          <a:p>
            <a:pPr algn="ctr"/>
            <a:endParaRPr lang="en-US" sz="4000" b="1" i="1" u="sng" dirty="0" smtClean="0">
              <a:solidFill>
                <a:srgbClr val="1F1A60"/>
              </a:solidFill>
            </a:endParaRPr>
          </a:p>
          <a:p>
            <a:pPr algn="ctr"/>
            <a:r>
              <a:rPr lang="en-US" sz="3600" i="1" dirty="0" smtClean="0">
                <a:solidFill>
                  <a:srgbClr val="1F1A60"/>
                </a:solidFill>
              </a:rPr>
              <a:t>(Belle II – Grounding)</a:t>
            </a:r>
          </a:p>
          <a:p>
            <a:pPr algn="ctr"/>
            <a:endParaRPr lang="en-US" sz="4000" b="1" i="1" u="sng" dirty="0" smtClean="0">
              <a:solidFill>
                <a:srgbClr val="1F1A6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445224"/>
            <a:ext cx="14180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/>
          <p:nvPr/>
        </p:nvSpPr>
        <p:spPr>
          <a:xfrm>
            <a:off x="6948264" y="5085184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i="1" u="sng" dirty="0" smtClean="0">
                <a:solidFill>
                  <a:srgbClr val="1F1A60"/>
                </a:solidFill>
              </a:rPr>
              <a:t>F.Arteche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443664" cy="548680"/>
          </a:xfrm>
        </p:spPr>
        <p:txBody>
          <a:bodyPr/>
          <a:lstStyle/>
          <a:p>
            <a:r>
              <a:rPr lang="en-GB" sz="3400" b="1" u="sng" dirty="0" smtClean="0"/>
              <a:t>2. Cables</a:t>
            </a:r>
            <a:endParaRPr lang="en-GB" sz="3400" b="1" u="sng" dirty="0"/>
          </a:p>
        </p:txBody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76672"/>
            <a:ext cx="8964488" cy="1296144"/>
          </a:xfrm>
        </p:spPr>
        <p:txBody>
          <a:bodyPr/>
          <a:lstStyle/>
          <a:p>
            <a:r>
              <a:rPr lang="en-US" sz="2800" dirty="0" smtClean="0"/>
              <a:t>In case screening cables are used, the screen should be well connected to reference plane or to metallic cage.</a:t>
            </a:r>
            <a:endParaRPr lang="en-US" sz="2600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9</a:t>
            </a:fld>
            <a:r>
              <a:rPr lang="es-ES" dirty="0" smtClean="0">
                <a:latin typeface="Arial" pitchFamily="34" charset="0"/>
              </a:rPr>
              <a:t> de 17</a:t>
            </a: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179511" y="1785546"/>
          <a:ext cx="8568954" cy="2653154"/>
        </p:xfrm>
        <a:graphic>
          <a:graphicData uri="http://schemas.openxmlformats.org/drawingml/2006/table">
            <a:tbl>
              <a:tblPr/>
              <a:tblGrid>
                <a:gridCol w="1656185"/>
                <a:gridCol w="1440160"/>
                <a:gridCol w="2448272"/>
                <a:gridCol w="3024337"/>
              </a:tblGrid>
              <a:tr h="7117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FFFF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TYPE OF FIELD</a:t>
                      </a:r>
                      <a:endParaRPr lang="es-ES" sz="1600" b="1" dirty="0">
                        <a:solidFill>
                          <a:srgbClr val="FFFF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FFFF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RANGE OF FREQUENCY</a:t>
                      </a:r>
                      <a:endParaRPr lang="es-ES" sz="1600" b="1" dirty="0">
                        <a:solidFill>
                          <a:srgbClr val="FFFF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FFFF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EFFECTS WHEN ONE END OF THE SCREEN IS EARTHED</a:t>
                      </a:r>
                      <a:endParaRPr lang="es-ES" sz="1600" b="1" dirty="0">
                        <a:solidFill>
                          <a:srgbClr val="FFFF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FFFF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EFFECTS WHEN AT LEAST BOTH ENDS OF THE SCREEN ARE EARTHED</a:t>
                      </a:r>
                      <a:endParaRPr lang="es-ES" sz="1600" b="1" dirty="0">
                        <a:solidFill>
                          <a:srgbClr val="FFFF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</a:tr>
              <a:tr h="4585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Arial"/>
                          <a:ea typeface="Times New Roman"/>
                          <a:cs typeface="Times New Roman"/>
                        </a:rPr>
                        <a:t>Electrical Field E</a:t>
                      </a:r>
                      <a:endParaRPr lang="es-ES" sz="16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Arial"/>
                          <a:ea typeface="Times New Roman"/>
                          <a:cs typeface="Times New Roman"/>
                        </a:rPr>
                        <a:t>f&lt;1 MHz</a:t>
                      </a:r>
                      <a:endParaRPr lang="es-ES" sz="16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Arial"/>
                          <a:ea typeface="Times New Roman"/>
                          <a:cs typeface="Times New Roman"/>
                        </a:rPr>
                        <a:t>Good</a:t>
                      </a:r>
                      <a:endParaRPr lang="es-ES" sz="16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latin typeface="Arial"/>
                          <a:ea typeface="Times New Roman"/>
                          <a:cs typeface="Times New Roman"/>
                        </a:rPr>
                        <a:t>Good</a:t>
                      </a:r>
                      <a:endParaRPr lang="es-ES" sz="16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4745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Arial"/>
                          <a:ea typeface="Times New Roman"/>
                          <a:cs typeface="Times New Roman"/>
                        </a:rPr>
                        <a:t>Electrical Field E</a:t>
                      </a:r>
                      <a:endParaRPr lang="es-ES" sz="16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Arial"/>
                          <a:ea typeface="Times New Roman"/>
                          <a:cs typeface="Times New Roman"/>
                        </a:rPr>
                        <a:t>f&gt;1 MHz</a:t>
                      </a:r>
                      <a:endParaRPr lang="es-ES" sz="16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Arial"/>
                          <a:ea typeface="Times New Roman"/>
                          <a:cs typeface="Times New Roman"/>
                        </a:rPr>
                        <a:t>Almost no shielding effects</a:t>
                      </a:r>
                      <a:endParaRPr lang="es-ES" sz="16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Arial"/>
                          <a:ea typeface="Times New Roman"/>
                          <a:cs typeface="Times New Roman"/>
                        </a:rPr>
                        <a:t>Good</a:t>
                      </a:r>
                      <a:endParaRPr lang="es-ES" sz="16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4745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Arial"/>
                          <a:ea typeface="Times New Roman"/>
                          <a:cs typeface="Times New Roman"/>
                        </a:rPr>
                        <a:t>Magnetic Field H</a:t>
                      </a:r>
                      <a:endParaRPr lang="es-ES" sz="16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Arial"/>
                          <a:ea typeface="Times New Roman"/>
                          <a:cs typeface="Times New Roman"/>
                        </a:rPr>
                        <a:t>f&lt;1 MHz</a:t>
                      </a:r>
                      <a:endParaRPr lang="es-ES" sz="16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Arial"/>
                          <a:ea typeface="Times New Roman"/>
                          <a:cs typeface="Times New Roman"/>
                        </a:rPr>
                        <a:t>Almost no shielding effects</a:t>
                      </a:r>
                      <a:endParaRPr lang="es-ES" sz="16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latin typeface="Arial"/>
                          <a:ea typeface="Times New Roman"/>
                          <a:cs typeface="Times New Roman"/>
                        </a:rPr>
                        <a:t>Bad</a:t>
                      </a:r>
                      <a:endParaRPr lang="es-ES" sz="16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4745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Arial"/>
                          <a:ea typeface="Times New Roman"/>
                          <a:cs typeface="Times New Roman"/>
                        </a:rPr>
                        <a:t>Magnetic Field H</a:t>
                      </a:r>
                      <a:endParaRPr lang="es-ES" sz="16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Arial"/>
                          <a:ea typeface="Times New Roman"/>
                          <a:cs typeface="Times New Roman"/>
                        </a:rPr>
                        <a:t>f&gt;1 MHz</a:t>
                      </a:r>
                      <a:endParaRPr lang="es-ES" sz="16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Arial"/>
                          <a:ea typeface="Times New Roman"/>
                          <a:cs typeface="Times New Roman"/>
                        </a:rPr>
                        <a:t>Almost no shielding effects</a:t>
                      </a:r>
                      <a:endParaRPr lang="es-ES" sz="16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Arial"/>
                          <a:ea typeface="Times New Roman"/>
                          <a:cs typeface="Times New Roman"/>
                        </a:rPr>
                        <a:t>Good</a:t>
                      </a:r>
                      <a:endParaRPr lang="es-ES" sz="16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581128"/>
            <a:ext cx="2390775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4581128"/>
            <a:ext cx="2085975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4581128"/>
            <a:ext cx="3028950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1" name="10 Conector recto"/>
          <p:cNvCxnSpPr/>
          <p:nvPr/>
        </p:nvCxnSpPr>
        <p:spPr bwMode="auto">
          <a:xfrm>
            <a:off x="6732240" y="4581128"/>
            <a:ext cx="2411760" cy="1656184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11 Conector recto"/>
          <p:cNvCxnSpPr/>
          <p:nvPr/>
        </p:nvCxnSpPr>
        <p:spPr bwMode="auto">
          <a:xfrm flipV="1">
            <a:off x="6732240" y="4581128"/>
            <a:ext cx="1728192" cy="1728192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14th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March 4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-7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2013, KEK,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443664" cy="620688"/>
          </a:xfrm>
        </p:spPr>
        <p:txBody>
          <a:bodyPr/>
          <a:lstStyle/>
          <a:p>
            <a:r>
              <a:rPr lang="en-GB" sz="3400" b="1" u="sng" dirty="0" smtClean="0"/>
              <a:t>3. Racks</a:t>
            </a:r>
            <a:endParaRPr lang="en-GB" sz="3400" b="1" u="sng" dirty="0"/>
          </a:p>
        </p:txBody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620688"/>
            <a:ext cx="8964488" cy="5688632"/>
          </a:xfrm>
        </p:spPr>
        <p:txBody>
          <a:bodyPr/>
          <a:lstStyle/>
          <a:p>
            <a:r>
              <a:rPr lang="en-US" sz="2800" dirty="0" smtClean="0"/>
              <a:t>Racks layout design may improve system performance against EMI phenomena</a:t>
            </a:r>
          </a:p>
          <a:p>
            <a:r>
              <a:rPr lang="en-US" sz="2800" dirty="0" smtClean="0"/>
              <a:t>The most important elements that play an important role in rack (cabinet) noise issues are:</a:t>
            </a:r>
          </a:p>
          <a:p>
            <a:pPr lvl="1"/>
            <a:r>
              <a:rPr lang="en-US" sz="2400" dirty="0" smtClean="0"/>
              <a:t>Reference plane or structure</a:t>
            </a:r>
          </a:p>
          <a:p>
            <a:pPr lvl="1"/>
            <a:r>
              <a:rPr lang="en-US" sz="2400" dirty="0" smtClean="0"/>
              <a:t>Cable routing inside the rack</a:t>
            </a:r>
          </a:p>
          <a:p>
            <a:pPr lvl="1"/>
            <a:r>
              <a:rPr lang="en-US" sz="2400" dirty="0" smtClean="0"/>
              <a:t>Equipment distribution </a:t>
            </a:r>
          </a:p>
          <a:p>
            <a:pPr lvl="1"/>
            <a:r>
              <a:rPr lang="en-US" sz="2400" dirty="0" smtClean="0"/>
              <a:t>Rack grounding and shielding connection.</a:t>
            </a:r>
          </a:p>
          <a:p>
            <a:r>
              <a:rPr lang="en-US" sz="2600" dirty="0" smtClean="0"/>
              <a:t>REFERENCE PLANE</a:t>
            </a:r>
          </a:p>
          <a:p>
            <a:pPr lvl="1"/>
            <a:r>
              <a:rPr lang="en-US" sz="2400" dirty="0" smtClean="0"/>
              <a:t>It helps to control EMC  phenomena associate to local PS, filtering and electronics.</a:t>
            </a:r>
          </a:p>
          <a:p>
            <a:pPr lvl="1"/>
            <a:r>
              <a:rPr lang="en-US" sz="2400" dirty="0" smtClean="0"/>
              <a:t>Walls or rack doors may used as REF. plane</a:t>
            </a:r>
            <a:endParaRPr lang="en-US" sz="2400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10</a:t>
            </a:fld>
            <a:r>
              <a:rPr lang="es-ES" dirty="0" smtClean="0">
                <a:latin typeface="Arial" pitchFamily="34" charset="0"/>
              </a:rPr>
              <a:t> de 17</a:t>
            </a: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dirty="0"/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14th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March 4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-7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2013, KEK,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443664" cy="620688"/>
          </a:xfrm>
        </p:spPr>
        <p:txBody>
          <a:bodyPr/>
          <a:lstStyle/>
          <a:p>
            <a:r>
              <a:rPr lang="en-GB" sz="3400" b="1" u="sng" dirty="0" smtClean="0"/>
              <a:t>3. Racks</a:t>
            </a:r>
            <a:endParaRPr lang="en-GB" sz="3400" b="1" u="sng" dirty="0"/>
          </a:p>
        </p:txBody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692696"/>
            <a:ext cx="8712968" cy="504056"/>
          </a:xfrm>
        </p:spPr>
        <p:txBody>
          <a:bodyPr/>
          <a:lstStyle/>
          <a:p>
            <a:r>
              <a:rPr lang="en-US" sz="2800" dirty="0" smtClean="0"/>
              <a:t>Rack layout is important - Example</a:t>
            </a:r>
            <a:endParaRPr lang="en-US" sz="2600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11</a:t>
            </a:fld>
            <a:r>
              <a:rPr lang="es-ES" dirty="0" smtClean="0">
                <a:latin typeface="Arial" pitchFamily="34" charset="0"/>
              </a:rPr>
              <a:t> de17</a:t>
            </a: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96752"/>
            <a:ext cx="4388888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1196751"/>
            <a:ext cx="4104456" cy="482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CuadroTexto"/>
          <p:cNvSpPr txBox="1"/>
          <p:nvPr/>
        </p:nvSpPr>
        <p:spPr>
          <a:xfrm>
            <a:off x="467544" y="1196753"/>
            <a:ext cx="424847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3600" b="1" u="sng" dirty="0" smtClean="0">
                <a:solidFill>
                  <a:srgbClr val="FF0000"/>
                </a:solidFill>
              </a:rPr>
              <a:t>Rack</a:t>
            </a:r>
            <a:endParaRPr lang="es-ES" sz="3600" b="1" u="sng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895528" y="5589240"/>
            <a:ext cx="424847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3600" b="1" u="sng" dirty="0" smtClean="0">
                <a:solidFill>
                  <a:srgbClr val="FF0000"/>
                </a:solidFill>
              </a:rPr>
              <a:t>Rack unit</a:t>
            </a:r>
            <a:endParaRPr lang="es-ES" sz="3600" b="1" u="sng" dirty="0">
              <a:solidFill>
                <a:srgbClr val="FF0000"/>
              </a:solidFill>
            </a:endParaRPr>
          </a:p>
        </p:txBody>
      </p:sp>
      <p:sp>
        <p:nvSpPr>
          <p:cNvPr id="14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14th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March 4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-7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2013, KEK,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443664" cy="548680"/>
          </a:xfrm>
        </p:spPr>
        <p:txBody>
          <a:bodyPr/>
          <a:lstStyle/>
          <a:p>
            <a:r>
              <a:rPr lang="en-GB" sz="3400" b="1" u="sng" dirty="0" smtClean="0"/>
              <a:t>3. Racks</a:t>
            </a:r>
            <a:endParaRPr lang="en-GB" sz="3400" b="1" u="sng" dirty="0"/>
          </a:p>
        </p:txBody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48680"/>
            <a:ext cx="9144000" cy="5760640"/>
          </a:xfrm>
        </p:spPr>
        <p:txBody>
          <a:bodyPr/>
          <a:lstStyle/>
          <a:p>
            <a:r>
              <a:rPr lang="en-US" sz="2800" dirty="0" smtClean="0"/>
              <a:t>Inside rack cabinets cables may  be split in 4 categories:</a:t>
            </a:r>
          </a:p>
          <a:p>
            <a:pPr lvl="1"/>
            <a:r>
              <a:rPr lang="en-US" sz="2400" dirty="0" smtClean="0"/>
              <a:t>A - Power lines (DC-DC mainly)</a:t>
            </a:r>
          </a:p>
          <a:p>
            <a:pPr lvl="1"/>
            <a:r>
              <a:rPr lang="en-US" sz="2400" dirty="0" smtClean="0"/>
              <a:t>B - LV ac lines  (power mains),relays, contactors,..</a:t>
            </a:r>
          </a:p>
          <a:p>
            <a:pPr lvl="1"/>
            <a:r>
              <a:rPr lang="en-US" sz="2400" dirty="0" smtClean="0"/>
              <a:t>C2- Sensitive power and electronics, low digital communications</a:t>
            </a:r>
          </a:p>
          <a:p>
            <a:pPr lvl="1"/>
            <a:r>
              <a:rPr lang="en-US" sz="2400" dirty="0" smtClean="0"/>
              <a:t>C1- Sensitive lines (analogue signals, output transducers , Ethernet cables, high rate communications)</a:t>
            </a:r>
          </a:p>
          <a:p>
            <a:r>
              <a:rPr lang="en-US" sz="2600" dirty="0" smtClean="0"/>
              <a:t>It is recommended to keep certain distance among cables categories.</a:t>
            </a:r>
            <a:endParaRPr lang="en-US" sz="2600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12</a:t>
            </a:fld>
            <a:r>
              <a:rPr lang="es-ES" dirty="0" smtClean="0">
                <a:latin typeface="Arial" pitchFamily="34" charset="0"/>
              </a:rPr>
              <a:t> de17</a:t>
            </a: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dirty="0"/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2411760" y="4365104"/>
          <a:ext cx="3952875" cy="1971675"/>
        </p:xfrm>
        <a:graphic>
          <a:graphicData uri="http://schemas.openxmlformats.org/presentationml/2006/ole">
            <p:oleObj spid="_x0000_s6146" name="Picture" r:id="rId4" imgW="4430268" imgH="2209800" progId="Word.Picture.8">
              <p:embed/>
            </p:oleObj>
          </a:graphicData>
        </a:graphic>
      </p:graphicFrame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14th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March 4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-7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2013, KEK,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443664" cy="620688"/>
          </a:xfrm>
        </p:spPr>
        <p:txBody>
          <a:bodyPr/>
          <a:lstStyle/>
          <a:p>
            <a:r>
              <a:rPr lang="en-GB" sz="3400" b="1" u="sng" dirty="0" smtClean="0"/>
              <a:t>3. Racks</a:t>
            </a:r>
            <a:endParaRPr lang="en-GB" sz="3400" b="1" u="sng" dirty="0"/>
          </a:p>
        </p:txBody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692696"/>
            <a:ext cx="8640960" cy="5616624"/>
          </a:xfrm>
        </p:spPr>
        <p:txBody>
          <a:bodyPr/>
          <a:lstStyle/>
          <a:p>
            <a:r>
              <a:rPr lang="en-US" sz="2800" dirty="0" smtClean="0"/>
              <a:t>Unshielded cable bundles they should be  carefully arrange (multiple return cables)</a:t>
            </a:r>
          </a:p>
          <a:p>
            <a:r>
              <a:rPr lang="en-US" sz="2800" dirty="0" smtClean="0"/>
              <a:t>Cable routing always as close as possible to metallic structures  and ground references.</a:t>
            </a:r>
          </a:p>
          <a:p>
            <a:r>
              <a:rPr lang="en-US" sz="2800" dirty="0" smtClean="0"/>
              <a:t>Conductors carrying power or signals should not go too close to the edge of cabinet or rack structure.</a:t>
            </a:r>
            <a:endParaRPr lang="en-US" sz="2600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13</a:t>
            </a:fld>
            <a:r>
              <a:rPr lang="es-ES" dirty="0" smtClean="0">
                <a:latin typeface="Arial" pitchFamily="34" charset="0"/>
              </a:rPr>
              <a:t> de 17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573016"/>
            <a:ext cx="2390775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3501008"/>
            <a:ext cx="260985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5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224" y="3501008"/>
            <a:ext cx="2143125" cy="2549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14th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March 4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-7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2013, KEK,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443664" cy="620688"/>
          </a:xfrm>
        </p:spPr>
        <p:txBody>
          <a:bodyPr/>
          <a:lstStyle/>
          <a:p>
            <a:r>
              <a:rPr lang="en-GB" sz="3400" b="1" u="sng" dirty="0" smtClean="0"/>
              <a:t>3. Racks</a:t>
            </a:r>
            <a:endParaRPr lang="en-GB" sz="3400" b="1" u="sng" dirty="0"/>
          </a:p>
        </p:txBody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620688"/>
            <a:ext cx="4896544" cy="5688632"/>
          </a:xfrm>
        </p:spPr>
        <p:txBody>
          <a:bodyPr/>
          <a:lstStyle/>
          <a:p>
            <a:r>
              <a:rPr lang="en-US" sz="2800" dirty="0" smtClean="0"/>
              <a:t>PCB connection to reference ground should be carefully designed</a:t>
            </a:r>
          </a:p>
          <a:p>
            <a:r>
              <a:rPr lang="en-US" sz="2800" dirty="0" smtClean="0"/>
              <a:t>Filter or cable shield should be well connected to cabinet to minimize EMC effects - Entrance</a:t>
            </a:r>
          </a:p>
          <a:p>
            <a:r>
              <a:rPr lang="en-US" sz="2800" dirty="0" smtClean="0"/>
              <a:t>Cabinet doors has to ensure the continuity of the cabinet.</a:t>
            </a:r>
            <a:endParaRPr lang="en-US" sz="2400" dirty="0"/>
          </a:p>
          <a:p>
            <a:pPr lvl="1"/>
            <a:r>
              <a:rPr lang="en-US" sz="2600" dirty="0" smtClean="0"/>
              <a:t>Copper braid </a:t>
            </a:r>
          </a:p>
          <a:p>
            <a:pPr lvl="1"/>
            <a:r>
              <a:rPr lang="en-US" sz="2600" dirty="0" smtClean="0"/>
              <a:t>This is very important for shielded cabinets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14</a:t>
            </a:fld>
            <a:r>
              <a:rPr lang="es-ES" dirty="0" smtClean="0">
                <a:latin typeface="Arial" pitchFamily="34" charset="0"/>
              </a:rPr>
              <a:t> de 17</a:t>
            </a: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dirty="0"/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dirty="0"/>
          </a:p>
        </p:txBody>
      </p:sp>
      <p:pic>
        <p:nvPicPr>
          <p:cNvPr id="5120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1900477"/>
            <a:ext cx="3672408" cy="2357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5508104" y="4111944"/>
          <a:ext cx="3384376" cy="2177210"/>
        </p:xfrm>
        <a:graphic>
          <a:graphicData uri="http://schemas.openxmlformats.org/presentationml/2006/ole">
            <p:oleObj spid="_x0000_s51204" name="Picture" r:id="rId5" imgW="3962400" imgH="2552700" progId="Word.Picture.8">
              <p:embed/>
            </p:oleObj>
          </a:graphicData>
        </a:graphic>
      </p:graphicFrame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6" cstate="print"/>
          <a:srcRect t="12393" r="2845" b="23162"/>
          <a:stretch>
            <a:fillRect/>
          </a:stretch>
        </p:blipFill>
        <p:spPr bwMode="auto">
          <a:xfrm>
            <a:off x="5220072" y="188640"/>
            <a:ext cx="360040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14th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March 4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-7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2013, KEK,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0"/>
            <a:ext cx="6981329" cy="548680"/>
          </a:xfrm>
        </p:spPr>
        <p:txBody>
          <a:bodyPr/>
          <a:lstStyle/>
          <a:p>
            <a:pPr eaLnBrk="1" hangingPunct="1"/>
            <a:r>
              <a:rPr lang="en-GB" sz="3200" b="1" u="sng" dirty="0" smtClean="0"/>
              <a:t>4. Future meetings </a:t>
            </a:r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620688"/>
            <a:ext cx="8568952" cy="568863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 dirty="0" smtClean="0"/>
              <a:t>Grounding sessions have been a very good opportunity to exchange information and experience among detectors.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600" dirty="0" smtClean="0"/>
              <a:t>We have to continue with them.</a:t>
            </a:r>
            <a:endParaRPr lang="en-US" sz="2600" dirty="0" smtClean="0"/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It is planned to have a new big grounding session in the next B2GM – July at VPI,USA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dirty="0" smtClean="0"/>
              <a:t>A grounding review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Main goal: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dirty="0" smtClean="0"/>
              <a:t>Continue system integration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dirty="0" smtClean="0"/>
              <a:t>Fix the project status - Review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A common structure of the grounding status will be prepared by each sub-detector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dirty="0" smtClean="0"/>
              <a:t>We can keep the template used in the past</a:t>
            </a:r>
          </a:p>
          <a:p>
            <a:pPr lvl="1" eaLnBrk="1" hangingPunct="1">
              <a:lnSpc>
                <a:spcPct val="90000"/>
              </a:lnSpc>
              <a:buNone/>
            </a:pPr>
            <a:endParaRPr lang="en-US" sz="2600" dirty="0" smtClean="0"/>
          </a:p>
        </p:txBody>
      </p:sp>
      <p:sp>
        <p:nvSpPr>
          <p:cNvPr id="6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526427"/>
            <a:ext cx="946448" cy="331573"/>
          </a:xfrm>
          <a:noFill/>
        </p:spPr>
        <p:txBody>
          <a:bodyPr/>
          <a:lstStyle/>
          <a:p>
            <a:fld id="{6CC7C5F7-E834-4247-8E2B-A48997E31CCF}" type="slidenum">
              <a:rPr lang="es-ES" sz="1300" smtClean="0">
                <a:latin typeface="Arial" pitchFamily="34" charset="0"/>
              </a:rPr>
              <a:pPr/>
              <a:t>15</a:t>
            </a:fld>
            <a:r>
              <a:rPr lang="es-ES" sz="1300" dirty="0" smtClean="0">
                <a:latin typeface="Arial" pitchFamily="34" charset="0"/>
              </a:rPr>
              <a:t> de 17</a:t>
            </a: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14th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March 4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-7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2013, KEK,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6960369" cy="476672"/>
          </a:xfrm>
        </p:spPr>
        <p:txBody>
          <a:bodyPr/>
          <a:lstStyle/>
          <a:p>
            <a:pPr eaLnBrk="1" hangingPunct="1"/>
            <a:r>
              <a:rPr lang="en-GB" sz="3200" b="1" u="sng" dirty="0" smtClean="0"/>
              <a:t>4. Future meetings </a:t>
            </a:r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92696"/>
            <a:ext cx="9144000" cy="5616624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 dirty="0" smtClean="0"/>
              <a:t>The suggested structure may cover the following aspects: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Outline of the grounding strategy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200" dirty="0" smtClean="0"/>
              <a:t> Information about current or previous grounding topology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Design approach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200" dirty="0" smtClean="0"/>
              <a:t>Implementation aspects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Emission and susceptibility issues.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200" dirty="0" smtClean="0"/>
              <a:t>Analysis of the main noise sources and most susceptible components.</a:t>
            </a:r>
          </a:p>
          <a:p>
            <a:pPr lvl="3" eaLnBrk="1" hangingPunct="1">
              <a:lnSpc>
                <a:spcPct val="90000"/>
              </a:lnSpc>
            </a:pPr>
            <a:r>
              <a:rPr lang="en-US" sz="2000" dirty="0" smtClean="0"/>
              <a:t>Identification &amp; test plans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Shielding aspects, such as cabling layout connections and characteristics, are included in this point.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Conclusions and a summary of relevant results exposed</a:t>
            </a:r>
            <a:r>
              <a:rPr lang="en-US" sz="2600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The grounding web-page (not finish yet) will be operational for the meeting (earlier)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dirty="0" smtClean="0"/>
              <a:t>Exchange information</a:t>
            </a:r>
          </a:p>
          <a:p>
            <a:pPr lvl="1" eaLnBrk="1" hangingPunct="1">
              <a:lnSpc>
                <a:spcPct val="90000"/>
              </a:lnSpc>
              <a:buNone/>
            </a:pPr>
            <a:endParaRPr lang="en-US" sz="2200" dirty="0" smtClean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14th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March 4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-7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2013, KEK, Japan</a:t>
            </a:r>
          </a:p>
        </p:txBody>
      </p:sp>
      <p:sp>
        <p:nvSpPr>
          <p:cNvPr id="6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526427"/>
            <a:ext cx="946448" cy="331573"/>
          </a:xfrm>
          <a:noFill/>
        </p:spPr>
        <p:txBody>
          <a:bodyPr/>
          <a:lstStyle/>
          <a:p>
            <a:fld id="{6CC7C5F7-E834-4247-8E2B-A48997E31CCF}" type="slidenum">
              <a:rPr lang="es-ES" sz="1300" smtClean="0">
                <a:latin typeface="Arial" pitchFamily="34" charset="0"/>
              </a:rPr>
              <a:pPr/>
              <a:t>16</a:t>
            </a:fld>
            <a:r>
              <a:rPr lang="es-ES" sz="1300" dirty="0" smtClean="0">
                <a:latin typeface="Arial" pitchFamily="34" charset="0"/>
              </a:rPr>
              <a:t> de 17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0"/>
            <a:ext cx="7125345" cy="548680"/>
          </a:xfrm>
        </p:spPr>
        <p:txBody>
          <a:bodyPr/>
          <a:lstStyle/>
          <a:p>
            <a:pPr eaLnBrk="1" hangingPunct="1"/>
            <a:r>
              <a:rPr lang="en-GB" sz="3200" b="1" u="sng" dirty="0" smtClean="0"/>
              <a:t>5. Conclusions</a:t>
            </a:r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548680"/>
            <a:ext cx="8712968" cy="547260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200" dirty="0" smtClean="0"/>
              <a:t>Noise issues associated with cabling and racks may be decreased by layout</a:t>
            </a:r>
          </a:p>
          <a:p>
            <a:pPr eaLnBrk="1" hangingPunct="1">
              <a:lnSpc>
                <a:spcPct val="90000"/>
              </a:lnSpc>
            </a:pPr>
            <a:r>
              <a:rPr lang="en-US" sz="3200" dirty="0" smtClean="0"/>
              <a:t>Attention should be paid in cable and rack layout (small details will help)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200" dirty="0" smtClean="0"/>
              <a:t>It costs nothing – small details</a:t>
            </a:r>
          </a:p>
          <a:p>
            <a:pPr eaLnBrk="1" hangingPunct="1">
              <a:lnSpc>
                <a:spcPct val="90000"/>
              </a:lnSpc>
            </a:pPr>
            <a:r>
              <a:rPr lang="en-US" sz="3200" dirty="0" smtClean="0"/>
              <a:t>Good cable classification and rack distribution will help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200" dirty="0" smtClean="0"/>
              <a:t>Power and noise level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200" dirty="0" smtClean="0"/>
              <a:t>Proper grounding connections</a:t>
            </a:r>
          </a:p>
          <a:p>
            <a:pPr eaLnBrk="1" hangingPunct="1">
              <a:lnSpc>
                <a:spcPct val="90000"/>
              </a:lnSpc>
            </a:pPr>
            <a:r>
              <a:rPr lang="en-US" sz="3200" dirty="0" smtClean="0"/>
              <a:t>A new grounding session is planned for the next B2GM meeting – VPI , USA</a:t>
            </a:r>
          </a:p>
        </p:txBody>
      </p:sp>
      <p:sp>
        <p:nvSpPr>
          <p:cNvPr id="6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526427"/>
            <a:ext cx="946448" cy="548727"/>
          </a:xfrm>
          <a:noFill/>
        </p:spPr>
        <p:txBody>
          <a:bodyPr/>
          <a:lstStyle/>
          <a:p>
            <a:fld id="{6CC7C5F7-E834-4247-8E2B-A48997E31CCF}" type="slidenum">
              <a:rPr lang="es-ES" sz="1300" smtClean="0">
                <a:latin typeface="Arial" pitchFamily="34" charset="0"/>
              </a:rPr>
              <a:pPr/>
              <a:t>17</a:t>
            </a:fld>
            <a:r>
              <a:rPr lang="es-ES" sz="1300" dirty="0" smtClean="0">
                <a:latin typeface="Arial" pitchFamily="34" charset="0"/>
              </a:rPr>
              <a:t> de 17</a:t>
            </a: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14th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March 4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-7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2013, KEK,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0"/>
            <a:ext cx="6981329" cy="548680"/>
          </a:xfrm>
        </p:spPr>
        <p:txBody>
          <a:bodyPr/>
          <a:lstStyle/>
          <a:p>
            <a:pPr eaLnBrk="1" hangingPunct="1"/>
            <a:r>
              <a:rPr lang="en-GB" sz="3600" b="1" u="sng" dirty="0" smtClean="0"/>
              <a:t>Outline</a:t>
            </a:r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124744"/>
            <a:ext cx="8496944" cy="5184576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4800" dirty="0" smtClean="0"/>
              <a:t>1.Introduction</a:t>
            </a:r>
          </a:p>
          <a:p>
            <a:pPr eaLnBrk="1" hangingPunct="1">
              <a:lnSpc>
                <a:spcPct val="90000"/>
              </a:lnSpc>
            </a:pPr>
            <a:r>
              <a:rPr lang="en-GB" sz="4800" dirty="0" smtClean="0"/>
              <a:t>2.Cables</a:t>
            </a:r>
          </a:p>
          <a:p>
            <a:pPr eaLnBrk="1" hangingPunct="1">
              <a:lnSpc>
                <a:spcPct val="90000"/>
              </a:lnSpc>
            </a:pPr>
            <a:r>
              <a:rPr lang="en-GB" sz="4800" dirty="0" smtClean="0"/>
              <a:t>3.Racks</a:t>
            </a:r>
          </a:p>
          <a:p>
            <a:pPr eaLnBrk="1" hangingPunct="1">
              <a:lnSpc>
                <a:spcPct val="90000"/>
              </a:lnSpc>
            </a:pPr>
            <a:r>
              <a:rPr lang="en-GB" sz="4800" dirty="0" smtClean="0"/>
              <a:t>4.Future plans for grounding </a:t>
            </a:r>
          </a:p>
          <a:p>
            <a:pPr eaLnBrk="1" hangingPunct="1">
              <a:lnSpc>
                <a:spcPct val="90000"/>
              </a:lnSpc>
            </a:pPr>
            <a:r>
              <a:rPr lang="en-GB" sz="4800" dirty="0" smtClean="0"/>
              <a:t>5.Conclusions</a:t>
            </a:r>
          </a:p>
        </p:txBody>
      </p:sp>
      <p:sp>
        <p:nvSpPr>
          <p:cNvPr id="6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46448" cy="396875"/>
          </a:xfrm>
          <a:noFill/>
        </p:spPr>
        <p:txBody>
          <a:bodyPr/>
          <a:lstStyle/>
          <a:p>
            <a:fld id="{6CC7C5F7-E834-4247-8E2B-A48997E31CCF}" type="slidenum">
              <a:rPr lang="es-ES" sz="1300" smtClean="0">
                <a:latin typeface="Arial" pitchFamily="34" charset="0"/>
              </a:rPr>
              <a:pPr/>
              <a:t>1</a:t>
            </a:fld>
            <a:r>
              <a:rPr lang="es-ES" sz="1300" dirty="0" smtClean="0">
                <a:latin typeface="Arial" pitchFamily="34" charset="0"/>
              </a:rPr>
              <a:t> de 17</a:t>
            </a: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14th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March 4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-7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2013, KEK,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8153400" cy="609600"/>
          </a:xfrm>
        </p:spPr>
        <p:txBody>
          <a:bodyPr/>
          <a:lstStyle/>
          <a:p>
            <a:r>
              <a:rPr lang="en-GB" sz="3600" b="1" u="sng" dirty="0" smtClean="0"/>
              <a:t>1. Introduction</a:t>
            </a:r>
            <a:endParaRPr lang="en-GB" sz="3600" b="1" u="sng" dirty="0"/>
          </a:p>
        </p:txBody>
      </p:sp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395536" y="1052736"/>
            <a:ext cx="8424936" cy="4981575"/>
            <a:chOff x="1248" y="1056"/>
            <a:chExt cx="4512" cy="3138"/>
          </a:xfrm>
        </p:grpSpPr>
        <p:grpSp>
          <p:nvGrpSpPr>
            <p:cNvPr id="3" name="Group 31"/>
            <p:cNvGrpSpPr>
              <a:grpSpLocks/>
            </p:cNvGrpSpPr>
            <p:nvPr/>
          </p:nvGrpSpPr>
          <p:grpSpPr bwMode="auto">
            <a:xfrm>
              <a:off x="1248" y="1056"/>
              <a:ext cx="4512" cy="3138"/>
              <a:chOff x="1248" y="951"/>
              <a:chExt cx="4512" cy="3138"/>
            </a:xfrm>
          </p:grpSpPr>
          <p:pic>
            <p:nvPicPr>
              <p:cNvPr id="15" name="Picture 29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296" y="1008"/>
                <a:ext cx="4368" cy="30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grpSp>
            <p:nvGrpSpPr>
              <p:cNvPr id="4" name="Group 30"/>
              <p:cNvGrpSpPr>
                <a:grpSpLocks/>
              </p:cNvGrpSpPr>
              <p:nvPr/>
            </p:nvGrpSpPr>
            <p:grpSpPr bwMode="auto">
              <a:xfrm>
                <a:off x="1248" y="951"/>
                <a:ext cx="4512" cy="2757"/>
                <a:chOff x="1248" y="960"/>
                <a:chExt cx="4512" cy="2757"/>
              </a:xfrm>
            </p:grpSpPr>
            <p:sp>
              <p:nvSpPr>
                <p:cNvPr id="17" name="Rectangle 24"/>
                <p:cNvSpPr>
                  <a:spLocks noChangeArrowheads="1"/>
                </p:cNvSpPr>
                <p:nvPr/>
              </p:nvSpPr>
              <p:spPr bwMode="auto">
                <a:xfrm>
                  <a:off x="1248" y="960"/>
                  <a:ext cx="1200" cy="2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20000"/>
                    </a:spcBef>
                    <a:buSzPct val="75000"/>
                    <a:buFont typeface="Wingdings" pitchFamily="2" charset="2"/>
                    <a:buNone/>
                  </a:pPr>
                  <a:r>
                    <a:rPr lang="pl-PL" sz="1600" dirty="0" smtClean="0">
                      <a:latin typeface="Arial Narrow" pitchFamily="34" charset="0"/>
                    </a:rPr>
                    <a:t>CsI</a:t>
                  </a:r>
                  <a:r>
                    <a:rPr lang="es-ES" sz="1600" dirty="0" smtClean="0">
                      <a:latin typeface="Arial Narrow" pitchFamily="34" charset="0"/>
                    </a:rPr>
                    <a:t> </a:t>
                  </a:r>
                  <a:r>
                    <a:rPr lang="pl-PL" sz="1600" dirty="0" smtClean="0">
                      <a:latin typeface="Arial Narrow" pitchFamily="34" charset="0"/>
                    </a:rPr>
                    <a:t>EM </a:t>
                  </a:r>
                  <a:r>
                    <a:rPr lang="pl-PL" sz="1600" dirty="0">
                      <a:latin typeface="Arial Narrow" pitchFamily="34" charset="0"/>
                    </a:rPr>
                    <a:t>calorimeter</a:t>
                  </a:r>
                  <a:r>
                    <a:rPr lang="pl-PL" sz="1600" dirty="0" smtClean="0">
                      <a:latin typeface="Arial Narrow" pitchFamily="34" charset="0"/>
                    </a:rPr>
                    <a:t>:</a:t>
                  </a:r>
                  <a:endParaRPr lang="pl-PL" sz="1600" dirty="0">
                    <a:solidFill>
                      <a:srgbClr val="FF0000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18" name="Rectangle 25"/>
                <p:cNvSpPr>
                  <a:spLocks noChangeArrowheads="1"/>
                </p:cNvSpPr>
                <p:nvPr/>
              </p:nvSpPr>
              <p:spPr bwMode="auto">
                <a:xfrm>
                  <a:off x="4656" y="960"/>
                  <a:ext cx="1104" cy="5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20000"/>
                    </a:spcBef>
                    <a:buSzPct val="75000"/>
                    <a:buFont typeface="Wingdings" pitchFamily="2" charset="2"/>
                    <a:buNone/>
                  </a:pPr>
                  <a:r>
                    <a:rPr lang="pl-PL" sz="1600" dirty="0">
                      <a:latin typeface="Arial Narrow" pitchFamily="34" charset="0"/>
                    </a:rPr>
                    <a:t>RPC </a:t>
                  </a:r>
                  <a:r>
                    <a:rPr lang="el-GR" sz="1600" dirty="0">
                      <a:latin typeface="Arial Narrow" pitchFamily="34" charset="0"/>
                    </a:rPr>
                    <a:t>μ</a:t>
                  </a:r>
                  <a:r>
                    <a:rPr lang="pl-PL" sz="1600" dirty="0">
                      <a:latin typeface="Arial Narrow" pitchFamily="34" charset="0"/>
                    </a:rPr>
                    <a:t> &amp; K</a:t>
                  </a:r>
                  <a:r>
                    <a:rPr lang="pl-PL" sz="1600" baseline="-12000" dirty="0">
                      <a:latin typeface="Arial Narrow" pitchFamily="34" charset="0"/>
                    </a:rPr>
                    <a:t>L</a:t>
                  </a:r>
                  <a:r>
                    <a:rPr lang="pl-PL" sz="1600" dirty="0">
                      <a:latin typeface="Arial Narrow" pitchFamily="34" charset="0"/>
                    </a:rPr>
                    <a:t> counter:    scintillator + Si-PM    </a:t>
                  </a:r>
                  <a:r>
                    <a:rPr lang="es-ES" sz="1600" dirty="0" smtClean="0">
                      <a:latin typeface="Arial Narrow" pitchFamily="34" charset="0"/>
                    </a:rPr>
                    <a:t>(</a:t>
                  </a:r>
                  <a:r>
                    <a:rPr lang="pl-PL" sz="1600" dirty="0" smtClean="0">
                      <a:latin typeface="Arial Narrow" pitchFamily="34" charset="0"/>
                    </a:rPr>
                    <a:t>for end-caps</a:t>
                  </a:r>
                  <a:r>
                    <a:rPr lang="es-ES" sz="1600" dirty="0" smtClean="0">
                      <a:latin typeface="Arial Narrow" pitchFamily="34" charset="0"/>
                    </a:rPr>
                    <a:t>)</a:t>
                  </a:r>
                  <a:endParaRPr lang="pl-PL" sz="1600" dirty="0">
                    <a:latin typeface="Arial Narrow" pitchFamily="34" charset="0"/>
                  </a:endParaRPr>
                </a:p>
              </p:txBody>
            </p:sp>
            <p:sp>
              <p:nvSpPr>
                <p:cNvPr id="19" name="Rectangle 26"/>
                <p:cNvSpPr>
                  <a:spLocks noChangeArrowheads="1"/>
                </p:cNvSpPr>
                <p:nvPr/>
              </p:nvSpPr>
              <p:spPr bwMode="auto">
                <a:xfrm>
                  <a:off x="4560" y="3120"/>
                  <a:ext cx="1200" cy="58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20000"/>
                    </a:spcBef>
                    <a:buSzPct val="75000"/>
                    <a:buFont typeface="Wingdings" pitchFamily="2" charset="2"/>
                    <a:buNone/>
                  </a:pPr>
                  <a:r>
                    <a:rPr lang="es-ES" sz="1600" dirty="0" smtClean="0">
                      <a:latin typeface="Arial Narrow" pitchFamily="34" charset="0"/>
                    </a:rPr>
                    <a:t>PI barrel / Endcap</a:t>
                  </a:r>
                </a:p>
                <a:p>
                  <a:pPr eaLnBrk="1" hangingPunct="1">
                    <a:spcBef>
                      <a:spcPct val="20000"/>
                    </a:spcBef>
                    <a:buSzPct val="75000"/>
                    <a:buFont typeface="Wingdings" pitchFamily="2" charset="2"/>
                    <a:buNone/>
                  </a:pPr>
                  <a:r>
                    <a:rPr lang="es-ES" sz="1600" dirty="0" smtClean="0">
                      <a:latin typeface="Arial Narrow" pitchFamily="34" charset="0"/>
                    </a:rPr>
                    <a:t>TOP+A-RICH</a:t>
                  </a:r>
                </a:p>
                <a:p>
                  <a:pPr eaLnBrk="1" hangingPunct="1">
                    <a:spcBef>
                      <a:spcPct val="20000"/>
                    </a:spcBef>
                    <a:buSzPct val="75000"/>
                    <a:buFont typeface="Wingdings" pitchFamily="2" charset="2"/>
                    <a:buNone/>
                  </a:pPr>
                  <a:endParaRPr lang="pl-PL" sz="1600" dirty="0">
                    <a:solidFill>
                      <a:srgbClr val="FF0000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20" name="Rectangle 27"/>
                <p:cNvSpPr>
                  <a:spLocks noChangeArrowheads="1"/>
                </p:cNvSpPr>
                <p:nvPr/>
              </p:nvSpPr>
              <p:spPr bwMode="auto">
                <a:xfrm>
                  <a:off x="1248" y="2208"/>
                  <a:ext cx="120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20000"/>
                    </a:spcBef>
                    <a:buSzPct val="75000"/>
                  </a:pPr>
                  <a:r>
                    <a:rPr lang="en-US" sz="1600" dirty="0" smtClean="0">
                      <a:latin typeface="Arial Narrow" pitchFamily="34" charset="0"/>
                    </a:rPr>
                    <a:t>SVD (Silicon Vertex Detector)</a:t>
                  </a:r>
                  <a:endParaRPr lang="en-US" sz="1600" dirty="0">
                    <a:latin typeface="Arial Narrow" pitchFamily="34" charset="0"/>
                  </a:endParaRPr>
                </a:p>
              </p:txBody>
            </p:sp>
            <p:sp>
              <p:nvSpPr>
                <p:cNvPr id="21" name="Rectangle 28"/>
                <p:cNvSpPr>
                  <a:spLocks noChangeArrowheads="1"/>
                </p:cNvSpPr>
                <p:nvPr/>
              </p:nvSpPr>
              <p:spPr bwMode="auto">
                <a:xfrm>
                  <a:off x="1344" y="3504"/>
                  <a:ext cx="1200" cy="2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20000"/>
                    </a:spcBef>
                    <a:buSzPct val="75000"/>
                    <a:buFont typeface="Wingdings" pitchFamily="2" charset="2"/>
                    <a:buNone/>
                  </a:pPr>
                  <a:r>
                    <a:rPr lang="pl-PL" sz="1600" dirty="0">
                      <a:latin typeface="Arial Narrow" pitchFamily="34" charset="0"/>
                    </a:rPr>
                    <a:t>Central Drift </a:t>
                  </a:r>
                  <a:r>
                    <a:rPr lang="pl-PL" sz="1600" dirty="0" smtClean="0">
                      <a:latin typeface="Arial Narrow" pitchFamily="34" charset="0"/>
                    </a:rPr>
                    <a:t>Chamber</a:t>
                  </a:r>
                  <a:endParaRPr lang="pl-PL" sz="1600" dirty="0">
                    <a:solidFill>
                      <a:srgbClr val="FF0000"/>
                    </a:solidFill>
                    <a:latin typeface="Arial Narrow" pitchFamily="34" charset="0"/>
                  </a:endParaRPr>
                </a:p>
              </p:txBody>
            </p:sp>
          </p:grpSp>
        </p:grpSp>
        <p:sp>
          <p:nvSpPr>
            <p:cNvPr id="9" name="Line 32"/>
            <p:cNvSpPr>
              <a:spLocks noChangeShapeType="1"/>
            </p:cNvSpPr>
            <p:nvPr/>
          </p:nvSpPr>
          <p:spPr bwMode="auto">
            <a:xfrm flipH="1">
              <a:off x="4080" y="1200"/>
              <a:ext cx="576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10" name="Line 33"/>
            <p:cNvSpPr>
              <a:spLocks noChangeShapeType="1"/>
            </p:cNvSpPr>
            <p:nvPr/>
          </p:nvSpPr>
          <p:spPr bwMode="auto">
            <a:xfrm flipH="1" flipV="1">
              <a:off x="3504" y="2592"/>
              <a:ext cx="1296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11" name="Line 34"/>
            <p:cNvSpPr>
              <a:spLocks noChangeShapeType="1"/>
            </p:cNvSpPr>
            <p:nvPr/>
          </p:nvSpPr>
          <p:spPr bwMode="auto">
            <a:xfrm flipH="1" flipV="1">
              <a:off x="3552" y="3168"/>
              <a:ext cx="12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12" name="Line 35"/>
            <p:cNvSpPr>
              <a:spLocks noChangeShapeType="1"/>
            </p:cNvSpPr>
            <p:nvPr/>
          </p:nvSpPr>
          <p:spPr bwMode="auto">
            <a:xfrm>
              <a:off x="2064" y="1584"/>
              <a:ext cx="768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13" name="Line 36"/>
            <p:cNvSpPr>
              <a:spLocks noChangeShapeType="1"/>
            </p:cNvSpPr>
            <p:nvPr/>
          </p:nvSpPr>
          <p:spPr bwMode="auto">
            <a:xfrm flipV="1">
              <a:off x="2448" y="2688"/>
              <a:ext cx="72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14" name="Line 37"/>
            <p:cNvSpPr>
              <a:spLocks noChangeShapeType="1"/>
            </p:cNvSpPr>
            <p:nvPr/>
          </p:nvSpPr>
          <p:spPr bwMode="auto">
            <a:xfrm flipV="1">
              <a:off x="2304" y="2462"/>
              <a:ext cx="795" cy="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 dirty="0"/>
            </a:p>
          </p:txBody>
        </p:sp>
      </p:grpSp>
      <p:sp>
        <p:nvSpPr>
          <p:cNvPr id="22" name="Rectangle 27"/>
          <p:cNvSpPr>
            <a:spLocks noChangeArrowheads="1"/>
          </p:cNvSpPr>
          <p:nvPr/>
        </p:nvSpPr>
        <p:spPr bwMode="auto">
          <a:xfrm>
            <a:off x="323528" y="4149080"/>
            <a:ext cx="1905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SzPct val="75000"/>
            </a:pPr>
            <a:r>
              <a:rPr lang="pl-PL" sz="1600" dirty="0" smtClean="0">
                <a:latin typeface="Arial Narrow" pitchFamily="34" charset="0"/>
              </a:rPr>
              <a:t>PXD </a:t>
            </a:r>
            <a:r>
              <a:rPr lang="pl-PL" sz="1600" dirty="0">
                <a:latin typeface="Arial Narrow" pitchFamily="34" charset="0"/>
              </a:rPr>
              <a:t>(DEPFET), </a:t>
            </a:r>
          </a:p>
        </p:txBody>
      </p:sp>
      <p:sp>
        <p:nvSpPr>
          <p:cNvPr id="38" name="Line 37"/>
          <p:cNvSpPr>
            <a:spLocks noChangeShapeType="1"/>
          </p:cNvSpPr>
          <p:nvPr/>
        </p:nvSpPr>
        <p:spPr bwMode="auto">
          <a:xfrm flipV="1">
            <a:off x="1619672" y="3284984"/>
            <a:ext cx="2376264" cy="1080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 dirty="0"/>
          </a:p>
        </p:txBody>
      </p:sp>
      <p:sp>
        <p:nvSpPr>
          <p:cNvPr id="40" name="Rectangle 27"/>
          <p:cNvSpPr>
            <a:spLocks noChangeArrowheads="1"/>
          </p:cNvSpPr>
          <p:nvPr/>
        </p:nvSpPr>
        <p:spPr bwMode="auto">
          <a:xfrm>
            <a:off x="7380312" y="2348880"/>
            <a:ext cx="159260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SzPct val="75000"/>
            </a:pPr>
            <a:r>
              <a:rPr lang="en-US" sz="1600" dirty="0" smtClean="0">
                <a:latin typeface="Arial Narrow" pitchFamily="34" charset="0"/>
              </a:rPr>
              <a:t>Solenoid</a:t>
            </a:r>
            <a:endParaRPr lang="en-US" sz="1600" dirty="0">
              <a:latin typeface="Arial Narrow" pitchFamily="34" charset="0"/>
            </a:endParaRPr>
          </a:p>
        </p:txBody>
      </p:sp>
      <p:sp>
        <p:nvSpPr>
          <p:cNvPr id="41" name="Line 32"/>
          <p:cNvSpPr>
            <a:spLocks noChangeShapeType="1"/>
          </p:cNvSpPr>
          <p:nvPr/>
        </p:nvSpPr>
        <p:spPr bwMode="auto">
          <a:xfrm flipH="1" flipV="1">
            <a:off x="4427984" y="2526432"/>
            <a:ext cx="2952328" cy="3847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 dirty="0"/>
          </a:p>
        </p:txBody>
      </p:sp>
      <p:sp>
        <p:nvSpPr>
          <p:cNvPr id="23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2</a:t>
            </a:fld>
            <a:r>
              <a:rPr lang="es-ES" dirty="0" smtClean="0">
                <a:latin typeface="Arial" pitchFamily="34" charset="0"/>
              </a:rPr>
              <a:t> de 17</a:t>
            </a:r>
          </a:p>
        </p:txBody>
      </p:sp>
      <p:sp>
        <p:nvSpPr>
          <p:cNvPr id="2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14th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March 4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-7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2013, KEK, Japan</a:t>
            </a:r>
          </a:p>
        </p:txBody>
      </p:sp>
      <p:sp>
        <p:nvSpPr>
          <p:cNvPr id="24" name="23 CuadroTexto"/>
          <p:cNvSpPr txBox="1"/>
          <p:nvPr/>
        </p:nvSpPr>
        <p:spPr>
          <a:xfrm>
            <a:off x="4499992" y="188640"/>
            <a:ext cx="43781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 smtClean="0"/>
              <a:t>Complex EM enviroment</a:t>
            </a:r>
            <a:endParaRPr lang="en-US" sz="2800" b="1" u="sng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b="1" u="sng" dirty="0" smtClean="0"/>
              <a:t>1. Introduction</a:t>
            </a:r>
            <a:endParaRPr lang="es-ES" sz="3600" b="1" u="sng" dirty="0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FCDD97-8F67-46B9-BCDD-97AEA35DA6F0}" type="slidenum">
              <a:rPr lang="es-ES" smtClean="0"/>
              <a:pPr>
                <a:defRPr/>
              </a:pPr>
              <a:t>3</a:t>
            </a:fld>
            <a:r>
              <a:rPr lang="es-ES" dirty="0" smtClean="0"/>
              <a:t> de 17</a:t>
            </a:r>
            <a:endParaRPr lang="es-ES" dirty="0"/>
          </a:p>
        </p:txBody>
      </p:sp>
      <p:pic>
        <p:nvPicPr>
          <p:cNvPr id="7" name="6 Imagen" descr="DSCN1801.JPG"/>
          <p:cNvPicPr>
            <a:picLocks noChangeAspect="1"/>
          </p:cNvPicPr>
          <p:nvPr/>
        </p:nvPicPr>
        <p:blipFill>
          <a:blip r:embed="rId2" cstate="print"/>
          <a:srcRect l="17910" t="4478"/>
          <a:stretch>
            <a:fillRect/>
          </a:stretch>
        </p:blipFill>
        <p:spPr>
          <a:xfrm rot="5400000">
            <a:off x="-54514" y="1124744"/>
            <a:ext cx="5508612" cy="4896544"/>
          </a:xfrm>
          <a:prstGeom prst="rect">
            <a:avLst/>
          </a:prstGeom>
        </p:spPr>
      </p:pic>
      <p:pic>
        <p:nvPicPr>
          <p:cNvPr id="8" name="7 Imagen" descr="DSCN1809.JPG"/>
          <p:cNvPicPr>
            <a:picLocks noChangeAspect="1"/>
          </p:cNvPicPr>
          <p:nvPr/>
        </p:nvPicPr>
        <p:blipFill>
          <a:blip r:embed="rId3" cstate="print"/>
          <a:srcRect b="23020"/>
          <a:stretch>
            <a:fillRect/>
          </a:stretch>
        </p:blipFill>
        <p:spPr>
          <a:xfrm rot="5400000">
            <a:off x="4454771" y="1984048"/>
            <a:ext cx="5491042" cy="3240360"/>
          </a:xfrm>
          <a:prstGeom prst="rect">
            <a:avLst/>
          </a:prstGeom>
        </p:spPr>
      </p:pic>
      <p:sp>
        <p:nvSpPr>
          <p:cNvPr id="9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14th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March 4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-7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2013, KEK, Japan</a:t>
            </a:r>
          </a:p>
        </p:txBody>
      </p:sp>
      <p:sp>
        <p:nvSpPr>
          <p:cNvPr id="10" name="9 Elipse"/>
          <p:cNvSpPr/>
          <p:nvPr/>
        </p:nvSpPr>
        <p:spPr bwMode="auto">
          <a:xfrm>
            <a:off x="5724128" y="2204864"/>
            <a:ext cx="1008112" cy="4032448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443664" cy="620688"/>
          </a:xfrm>
        </p:spPr>
        <p:txBody>
          <a:bodyPr/>
          <a:lstStyle/>
          <a:p>
            <a:r>
              <a:rPr lang="en-GB" sz="3400" b="1" u="sng" dirty="0" smtClean="0"/>
              <a:t>1. Introduction</a:t>
            </a:r>
            <a:endParaRPr lang="en-GB" sz="3400" b="1" u="sng" dirty="0"/>
          </a:p>
        </p:txBody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92696"/>
            <a:ext cx="9144000" cy="5616624"/>
          </a:xfrm>
        </p:spPr>
        <p:txBody>
          <a:bodyPr/>
          <a:lstStyle/>
          <a:p>
            <a:r>
              <a:rPr lang="en-US" sz="2800" dirty="0" smtClean="0"/>
              <a:t>There are two elements that play an important role in the electromagnetic noise level of any experiment:</a:t>
            </a:r>
          </a:p>
          <a:p>
            <a:pPr lvl="1"/>
            <a:r>
              <a:rPr lang="en-US" sz="2600" dirty="0" smtClean="0"/>
              <a:t>Cables</a:t>
            </a:r>
          </a:p>
          <a:p>
            <a:pPr lvl="1"/>
            <a:r>
              <a:rPr lang="en-US" sz="2600" dirty="0" smtClean="0"/>
              <a:t>Racks</a:t>
            </a:r>
          </a:p>
          <a:p>
            <a:r>
              <a:rPr lang="en-US" sz="2800" dirty="0" smtClean="0"/>
              <a:t>They may generated many EMC problems:</a:t>
            </a:r>
          </a:p>
          <a:p>
            <a:pPr lvl="1"/>
            <a:r>
              <a:rPr lang="en-US" sz="2600" dirty="0" smtClean="0"/>
              <a:t>Cable radiation </a:t>
            </a:r>
          </a:p>
          <a:p>
            <a:pPr lvl="1"/>
            <a:r>
              <a:rPr lang="en-US" sz="2600" dirty="0" smtClean="0"/>
              <a:t>Cable susceptibility</a:t>
            </a:r>
          </a:p>
          <a:p>
            <a:pPr lvl="1"/>
            <a:r>
              <a:rPr lang="en-US" sz="2600" dirty="0" smtClean="0"/>
              <a:t>Malfunctions due to high electronics density</a:t>
            </a:r>
          </a:p>
          <a:p>
            <a:r>
              <a:rPr lang="en-US" sz="2800" dirty="0" smtClean="0"/>
              <a:t>The EMC effects of this type of elements may be decreased by design ( layout and connectivity)</a:t>
            </a:r>
          </a:p>
          <a:p>
            <a:pPr lvl="1"/>
            <a:r>
              <a:rPr lang="en-US" sz="2600" dirty="0" smtClean="0"/>
              <a:t>It is only a recommendation (where is possible)</a:t>
            </a:r>
          </a:p>
          <a:p>
            <a:pPr>
              <a:buNone/>
            </a:pPr>
            <a:endParaRPr lang="en-US" sz="2600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4</a:t>
            </a:fld>
            <a:r>
              <a:rPr lang="es-ES" dirty="0" smtClean="0">
                <a:latin typeface="Arial" pitchFamily="34" charset="0"/>
              </a:rPr>
              <a:t> de 17</a:t>
            </a: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14th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March 4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-7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2013, KEK,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0"/>
            <a:ext cx="7427913" cy="548680"/>
          </a:xfrm>
        </p:spPr>
        <p:txBody>
          <a:bodyPr/>
          <a:lstStyle/>
          <a:p>
            <a:r>
              <a:rPr lang="en-GB" sz="3400" b="1" u="sng" dirty="0" smtClean="0"/>
              <a:t>2. Cables</a:t>
            </a:r>
            <a:endParaRPr lang="es-ES" sz="3400" b="1" u="sng" dirty="0" smtClean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5760640"/>
          </a:xfrm>
        </p:spPr>
        <p:txBody>
          <a:bodyPr/>
          <a:lstStyle/>
          <a:p>
            <a:r>
              <a:rPr lang="en-US" sz="2400" dirty="0" smtClean="0"/>
              <a:t>Cables may be classified based on EMC cable category </a:t>
            </a:r>
            <a:endParaRPr lang="en-US" dirty="0" smtClean="0"/>
          </a:p>
          <a:p>
            <a:pPr lvl="1"/>
            <a:r>
              <a:rPr lang="en-US" sz="2200" b="1" u="sng" dirty="0" smtClean="0">
                <a:solidFill>
                  <a:srgbClr val="FF0000"/>
                </a:solidFill>
              </a:rPr>
              <a:t>Class 1</a:t>
            </a:r>
            <a:r>
              <a:rPr lang="en-US" sz="2200" dirty="0" smtClean="0"/>
              <a:t> is for cables carrying very sensitive signals. </a:t>
            </a:r>
          </a:p>
          <a:p>
            <a:pPr lvl="2"/>
            <a:r>
              <a:rPr lang="en-US" sz="2000" dirty="0" smtClean="0"/>
              <a:t>C1A - Low-level analogue signals such as millivolt output transducers and radio receiver antennae.</a:t>
            </a:r>
          </a:p>
          <a:p>
            <a:pPr lvl="2"/>
            <a:r>
              <a:rPr lang="en-US" sz="2000" dirty="0" smtClean="0"/>
              <a:t> C1B - High-rate digital communications.</a:t>
            </a:r>
          </a:p>
          <a:p>
            <a:pPr lvl="1"/>
            <a:r>
              <a:rPr lang="en-US" sz="2200" b="1" u="sng" dirty="0" smtClean="0">
                <a:solidFill>
                  <a:srgbClr val="FF0000"/>
                </a:solidFill>
              </a:rPr>
              <a:t>Class 2 </a:t>
            </a:r>
            <a:r>
              <a:rPr lang="en-US" sz="2200" dirty="0" smtClean="0"/>
              <a:t>is for cables carrying slightly sensitive signals,</a:t>
            </a:r>
          </a:p>
          <a:p>
            <a:pPr lvl="2"/>
            <a:r>
              <a:rPr lang="en-US" sz="2000" dirty="0" smtClean="0"/>
              <a:t>Ordinary analogue (e.g. 4-20mA, 0-10V, and signals under 1MHz), low-rate digital communications (e.g. RS422, RS485), and digital inputs and outputs (e.g. limit switches, encoders, control signals).</a:t>
            </a:r>
          </a:p>
          <a:p>
            <a:pPr lvl="1"/>
            <a:r>
              <a:rPr lang="en-US" sz="2200" b="1" u="sng" dirty="0" smtClean="0">
                <a:solidFill>
                  <a:srgbClr val="FF0000"/>
                </a:solidFill>
              </a:rPr>
              <a:t>Class 3 </a:t>
            </a:r>
            <a:r>
              <a:rPr lang="en-US" sz="2200" dirty="0" smtClean="0"/>
              <a:t>is for cables carrying slightly interfering signals</a:t>
            </a:r>
          </a:p>
          <a:p>
            <a:pPr lvl="2"/>
            <a:r>
              <a:rPr lang="en-US" sz="2000" dirty="0" smtClean="0"/>
              <a:t>Low voltage AC distribution (&lt; 1kV) or DC power (e.g. 48V telecomm's power), where these do not also power 'noisy' apparatus.  </a:t>
            </a:r>
          </a:p>
          <a:p>
            <a:pPr lvl="1"/>
            <a:r>
              <a:rPr lang="en-US" sz="2200" b="1" u="sng" dirty="0" smtClean="0">
                <a:solidFill>
                  <a:srgbClr val="FF0000"/>
                </a:solidFill>
              </a:rPr>
              <a:t>Class 4 </a:t>
            </a:r>
            <a:r>
              <a:rPr lang="en-US" sz="2200" dirty="0" smtClean="0"/>
              <a:t>is for cables carrying strongly interfering signals. </a:t>
            </a:r>
          </a:p>
          <a:p>
            <a:pPr lvl="2"/>
            <a:r>
              <a:rPr lang="en-US" sz="2000" dirty="0" smtClean="0"/>
              <a:t>This includes all the power inputs or outputs (to or from) adjustable motor drives, power converters; and their DC links, RF equipment.</a:t>
            </a:r>
            <a:endParaRPr lang="es-ES" sz="2000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0" y="6461125"/>
            <a:ext cx="1295400" cy="396875"/>
          </a:xfrm>
        </p:spPr>
        <p:txBody>
          <a:bodyPr/>
          <a:lstStyle/>
          <a:p>
            <a:pPr>
              <a:defRPr/>
            </a:pPr>
            <a:fld id="{DEFCDD97-8F67-46B9-BCDD-97AEA35DA6F0}" type="slidenum">
              <a:rPr lang="es-ES" smtClean="0"/>
              <a:pPr>
                <a:defRPr/>
              </a:pPr>
              <a:t>5</a:t>
            </a:fld>
            <a:r>
              <a:rPr lang="es-ES" dirty="0" smtClean="0"/>
              <a:t> de 17</a:t>
            </a:r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14th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March 4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-7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2013, KEK,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443664" cy="620688"/>
          </a:xfrm>
        </p:spPr>
        <p:txBody>
          <a:bodyPr/>
          <a:lstStyle/>
          <a:p>
            <a:r>
              <a:rPr lang="en-GB" sz="3400" b="1" u="sng" dirty="0" smtClean="0"/>
              <a:t>2. Cables</a:t>
            </a:r>
            <a:endParaRPr lang="en-GB" sz="3400" b="1" u="sng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6</a:t>
            </a:fld>
            <a:r>
              <a:rPr lang="es-ES" dirty="0" smtClean="0">
                <a:latin typeface="Arial" pitchFamily="34" charset="0"/>
              </a:rPr>
              <a:t> de 17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79512" y="548680"/>
            <a:ext cx="842493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1F1A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Cables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1F1A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different EMC categories should be laid separately wherever possible</a:t>
            </a:r>
            <a:endParaRPr kumimoji="0" lang="en-US" sz="2600" b="0" i="0" u="none" strike="noStrike" kern="0" cap="none" spc="0" normalizeH="0" baseline="0" noProof="0" dirty="0">
              <a:ln>
                <a:noFill/>
              </a:ln>
              <a:solidFill>
                <a:srgbClr val="1F1A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14th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March 4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-7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2013, KEK, Japan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484784"/>
            <a:ext cx="7056784" cy="4886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443664" cy="620688"/>
          </a:xfrm>
        </p:spPr>
        <p:txBody>
          <a:bodyPr/>
          <a:lstStyle/>
          <a:p>
            <a:r>
              <a:rPr lang="en-GB" sz="3400" b="1" u="sng" dirty="0" smtClean="0"/>
              <a:t>2. Cables</a:t>
            </a:r>
            <a:endParaRPr lang="en-GB" sz="3400" b="1" u="sng" dirty="0"/>
          </a:p>
        </p:txBody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548680"/>
            <a:ext cx="8640960" cy="3960440"/>
          </a:xfrm>
        </p:spPr>
        <p:txBody>
          <a:bodyPr/>
          <a:lstStyle/>
          <a:p>
            <a:r>
              <a:rPr lang="en-US" sz="2600" dirty="0" smtClean="0"/>
              <a:t>In case  where minimum distance among cables in different categories cannot be obtained,  cables may be separated by:</a:t>
            </a:r>
          </a:p>
          <a:p>
            <a:pPr lvl="1"/>
            <a:r>
              <a:rPr lang="en-US" sz="2400" dirty="0" smtClean="0"/>
              <a:t>metallic sheets , cable ducts, screens</a:t>
            </a:r>
          </a:p>
          <a:p>
            <a:r>
              <a:rPr lang="en-US" sz="2600" dirty="0" smtClean="0"/>
              <a:t>The feed and return cables of a circuit shall be laid together.</a:t>
            </a:r>
          </a:p>
          <a:p>
            <a:pPr lvl="1"/>
            <a:r>
              <a:rPr lang="en-US" sz="2400" dirty="0" smtClean="0"/>
              <a:t>Power cables and sensitive signal cables</a:t>
            </a:r>
          </a:p>
          <a:p>
            <a:r>
              <a:rPr lang="en-US" sz="2600" dirty="0" smtClean="0"/>
              <a:t>Cables should run as close as possible to conductive detector structure – minimize ground currents effects</a:t>
            </a:r>
          </a:p>
          <a:p>
            <a:pPr lvl="1"/>
            <a:endParaRPr lang="en-US" sz="2400" dirty="0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7</a:t>
            </a:fld>
            <a:r>
              <a:rPr lang="es-ES" dirty="0" smtClean="0">
                <a:latin typeface="Arial" pitchFamily="34" charset="0"/>
              </a:rPr>
              <a:t> de 17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 l="24327" t="-5770" r="34809" b="23974"/>
          <a:stretch>
            <a:fillRect/>
          </a:stretch>
        </p:blipFill>
        <p:spPr bwMode="auto">
          <a:xfrm>
            <a:off x="1403648" y="4293096"/>
            <a:ext cx="5760640" cy="2164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14th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March 4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-7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2013, KEK,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443664" cy="620688"/>
          </a:xfrm>
        </p:spPr>
        <p:txBody>
          <a:bodyPr/>
          <a:lstStyle/>
          <a:p>
            <a:r>
              <a:rPr lang="en-GB" sz="3400" b="1" u="sng" dirty="0" smtClean="0"/>
              <a:t>2. Cables</a:t>
            </a:r>
            <a:endParaRPr lang="en-GB" sz="3400" b="1" u="sng" dirty="0"/>
          </a:p>
        </p:txBody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48680"/>
            <a:ext cx="4572000" cy="5832648"/>
          </a:xfrm>
        </p:spPr>
        <p:txBody>
          <a:bodyPr/>
          <a:lstStyle/>
          <a:p>
            <a:r>
              <a:rPr lang="en-US" sz="2800" dirty="0" smtClean="0"/>
              <a:t>Corner areas of open cables conduits are the best areas against EMI phenomena </a:t>
            </a:r>
          </a:p>
          <a:p>
            <a:pPr lvl="1"/>
            <a:r>
              <a:rPr lang="en-US" sz="2600" dirty="0" smtClean="0"/>
              <a:t>Close conduits are the best option</a:t>
            </a:r>
          </a:p>
          <a:p>
            <a:r>
              <a:rPr lang="en-US" sz="2800" dirty="0" smtClean="0"/>
              <a:t>Free conductors (or shields) must be connected to ground structure</a:t>
            </a:r>
          </a:p>
          <a:p>
            <a:r>
              <a:rPr lang="en-US" sz="2800" dirty="0" smtClean="0"/>
              <a:t>No minimum distance is required  in the case of intersection at right angle</a:t>
            </a:r>
            <a:endParaRPr lang="en-US" sz="2600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8</a:t>
            </a:fld>
            <a:r>
              <a:rPr lang="es-ES" dirty="0" smtClean="0">
                <a:latin typeface="Arial" pitchFamily="34" charset="0"/>
              </a:rPr>
              <a:t> de 17</a:t>
            </a: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dirty="0"/>
          </a:p>
        </p:txBody>
      </p:sp>
      <p:graphicFrame>
        <p:nvGraphicFramePr>
          <p:cNvPr id="12292" name="Object 4"/>
          <p:cNvGraphicFramePr>
            <a:graphicFrameLocks noChangeAspect="1"/>
          </p:cNvGraphicFramePr>
          <p:nvPr/>
        </p:nvGraphicFramePr>
        <p:xfrm>
          <a:off x="4499992" y="2564904"/>
          <a:ext cx="4248472" cy="1968131"/>
        </p:xfrm>
        <a:graphic>
          <a:graphicData uri="http://schemas.openxmlformats.org/presentationml/2006/ole">
            <p:oleObj spid="_x0000_s12292" name="Picture" r:id="rId4" imgW="3753612" imgH="1933956" progId="Word.Picture.8">
              <p:embed/>
            </p:oleObj>
          </a:graphicData>
        </a:graphic>
      </p:graphicFrame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dirty="0"/>
          </a:p>
        </p:txBody>
      </p:sp>
      <p:graphicFrame>
        <p:nvGraphicFramePr>
          <p:cNvPr id="12294" name="Object 6"/>
          <p:cNvGraphicFramePr>
            <a:graphicFrameLocks noChangeAspect="1"/>
          </p:cNvGraphicFramePr>
          <p:nvPr/>
        </p:nvGraphicFramePr>
        <p:xfrm>
          <a:off x="4499992" y="4581128"/>
          <a:ext cx="4248472" cy="1704355"/>
        </p:xfrm>
        <a:graphic>
          <a:graphicData uri="http://schemas.openxmlformats.org/presentationml/2006/ole">
            <p:oleObj spid="_x0000_s12294" name="Picture" r:id="rId5" imgW="3363468" imgH="1658112" progId="Word.Picture.8">
              <p:embed/>
            </p:oleObj>
          </a:graphicData>
        </a:graphic>
      </p:graphicFrame>
      <p:graphicFrame>
        <p:nvGraphicFramePr>
          <p:cNvPr id="2" name="Object 7"/>
          <p:cNvGraphicFramePr>
            <a:graphicFrameLocks noChangeAspect="1"/>
          </p:cNvGraphicFramePr>
          <p:nvPr/>
        </p:nvGraphicFramePr>
        <p:xfrm>
          <a:off x="4427985" y="188640"/>
          <a:ext cx="4522304" cy="2160240"/>
        </p:xfrm>
        <a:graphic>
          <a:graphicData uri="http://schemas.openxmlformats.org/presentationml/2006/ole">
            <p:oleObj spid="_x0000_s12295" name="Picture" r:id="rId6" imgW="3718560" imgH="1371600" progId="Word.Picture.8">
              <p:embed/>
            </p:oleObj>
          </a:graphicData>
        </a:graphic>
      </p:graphicFrame>
      <p:sp>
        <p:nvSpPr>
          <p:cNvPr id="11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14th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March 4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-7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2013, KEK,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15821</TotalTime>
  <Words>1389</Words>
  <Application>Microsoft Office PowerPoint</Application>
  <PresentationFormat>Presentación en pantalla (4:3)</PresentationFormat>
  <Paragraphs>206</Paragraphs>
  <Slides>18</Slides>
  <Notes>16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0" baseType="lpstr">
      <vt:lpstr>Diseño predeterminado</vt:lpstr>
      <vt:lpstr>Picture</vt:lpstr>
      <vt:lpstr>Diapositiva 0</vt:lpstr>
      <vt:lpstr>Outline</vt:lpstr>
      <vt:lpstr>1. Introduction</vt:lpstr>
      <vt:lpstr>1. Introduction</vt:lpstr>
      <vt:lpstr>1. Introduction</vt:lpstr>
      <vt:lpstr>2. Cables</vt:lpstr>
      <vt:lpstr>2. Cables</vt:lpstr>
      <vt:lpstr>2. Cables</vt:lpstr>
      <vt:lpstr>2. Cables</vt:lpstr>
      <vt:lpstr>2. Cables</vt:lpstr>
      <vt:lpstr>3. Racks</vt:lpstr>
      <vt:lpstr>3. Racks</vt:lpstr>
      <vt:lpstr>3. Racks</vt:lpstr>
      <vt:lpstr>3. Racks</vt:lpstr>
      <vt:lpstr>3. Racks</vt:lpstr>
      <vt:lpstr>4. Future meetings </vt:lpstr>
      <vt:lpstr>4. Future meetings </vt:lpstr>
      <vt:lpstr>5. Conclusions</vt:lpstr>
    </vt:vector>
  </TitlesOfParts>
  <Company>FM9FY TMF7Q KCKCT V9T29 TBBBG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WINDOWS XP</dc:creator>
  <cp:lastModifiedBy>ITA</cp:lastModifiedBy>
  <cp:revision>1010</cp:revision>
  <dcterms:created xsi:type="dcterms:W3CDTF">2008-01-09T09:57:40Z</dcterms:created>
  <dcterms:modified xsi:type="dcterms:W3CDTF">2013-03-05T11:48:17Z</dcterms:modified>
</cp:coreProperties>
</file>